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7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50" autoAdjust="0"/>
    <p:restoredTop sz="90929"/>
  </p:normalViewPr>
  <p:slideViewPr>
    <p:cSldViewPr>
      <p:cViewPr>
        <p:scale>
          <a:sx n="104" d="100"/>
          <a:sy n="104" d="100"/>
        </p:scale>
        <p:origin x="-13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B4972E-EA2E-FA47-AA5C-754B4B7E0DA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8" name="Picture 6" descr="3Rs-tag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88363"/>
            <a:ext cx="2860675" cy="65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952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7FFB9B-BE44-1D43-81E3-9754800D47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57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defRPr/>
            </a:pPr>
            <a:endParaRPr lang="en-US">
              <a:latin typeface="Calibri" charset="0"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s-ES_tradnl" dirty="0" smtClean="0">
                <a:latin typeface="Calibri"/>
                <a:cs typeface="+mn-cs"/>
              </a:rPr>
              <a:t>Notar</a:t>
            </a:r>
            <a:r>
              <a:rPr lang="es-ES_tradnl" dirty="0" smtClean="0">
                <a:latin typeface="Times New Roman"/>
                <a:cs typeface="+mn-cs"/>
              </a:rPr>
              <a:t>á</a:t>
            </a:r>
            <a:r>
              <a:rPr lang="es-ES_tradnl" dirty="0" smtClean="0">
                <a:latin typeface="Calibri"/>
                <a:cs typeface="+mn-cs"/>
              </a:rPr>
              <a:t>n que la palabra </a:t>
            </a:r>
            <a:r>
              <a:rPr lang="es-ES_tradnl" dirty="0" smtClean="0">
                <a:latin typeface="Times New Roman"/>
                <a:cs typeface="+mn-cs"/>
              </a:rPr>
              <a:t>“</a:t>
            </a:r>
            <a:r>
              <a:rPr lang="es-ES_tradnl" dirty="0" err="1" smtClean="0">
                <a:latin typeface="Calibri"/>
                <a:cs typeface="+mn-cs"/>
              </a:rPr>
              <a:t>queer</a:t>
            </a:r>
            <a:r>
              <a:rPr lang="es-ES_tradnl" dirty="0" smtClean="0">
                <a:latin typeface="Times New Roman"/>
                <a:cs typeface="+mn-cs"/>
              </a:rPr>
              <a:t>”</a:t>
            </a:r>
            <a:r>
              <a:rPr lang="es-ES_tradnl" dirty="0" smtClean="0">
                <a:latin typeface="Calibri"/>
                <a:cs typeface="+mn-cs"/>
              </a:rPr>
              <a:t> dice </a:t>
            </a:r>
            <a:r>
              <a:rPr lang="es-ES_tradnl" dirty="0" smtClean="0">
                <a:latin typeface="Times New Roman"/>
                <a:cs typeface="+mn-cs"/>
              </a:rPr>
              <a:t>“</a:t>
            </a:r>
            <a:r>
              <a:rPr lang="es-ES_tradnl" dirty="0" smtClean="0">
                <a:latin typeface="Calibri"/>
                <a:cs typeface="+mn-cs"/>
              </a:rPr>
              <a:t>cuidado</a:t>
            </a:r>
            <a:r>
              <a:rPr lang="es-ES_tradnl" dirty="0" smtClean="0">
                <a:latin typeface="Times New Roman"/>
                <a:cs typeface="+mn-cs"/>
              </a:rPr>
              <a:t>”</a:t>
            </a:r>
            <a:r>
              <a:rPr lang="es-ES_tradnl" dirty="0" smtClean="0">
                <a:latin typeface="Calibri"/>
                <a:cs typeface="+mn-cs"/>
              </a:rPr>
              <a:t> entre par</a:t>
            </a:r>
            <a:r>
              <a:rPr lang="es-ES_tradnl" dirty="0" smtClean="0">
                <a:latin typeface="Times New Roman"/>
                <a:cs typeface="+mn-cs"/>
              </a:rPr>
              <a:t>é</a:t>
            </a:r>
            <a:r>
              <a:rPr lang="es-ES_tradnl" dirty="0" smtClean="0">
                <a:latin typeface="Calibri"/>
                <a:cs typeface="+mn-cs"/>
              </a:rPr>
              <a:t>ntesis. Aseg</a:t>
            </a:r>
            <a:r>
              <a:rPr lang="es-ES_tradnl" dirty="0" smtClean="0">
                <a:latin typeface="Times New Roman"/>
                <a:cs typeface="+mn-cs"/>
              </a:rPr>
              <a:t>ú</a:t>
            </a:r>
            <a:r>
              <a:rPr lang="es-ES_tradnl" dirty="0" smtClean="0">
                <a:latin typeface="Calibri"/>
                <a:cs typeface="+mn-cs"/>
              </a:rPr>
              <a:t>rese de decirles a los alumnos que a veces </a:t>
            </a:r>
            <a:r>
              <a:rPr lang="es-ES_tradnl" dirty="0" smtClean="0">
                <a:latin typeface="Times New Roman"/>
                <a:cs typeface="+mn-cs"/>
              </a:rPr>
              <a:t>“</a:t>
            </a:r>
            <a:r>
              <a:rPr lang="es-ES_tradnl" dirty="0" err="1" smtClean="0">
                <a:latin typeface="Calibri"/>
                <a:cs typeface="+mn-cs"/>
              </a:rPr>
              <a:t>queer</a:t>
            </a:r>
            <a:r>
              <a:rPr lang="es-ES_tradnl" dirty="0" smtClean="0">
                <a:latin typeface="Times New Roman"/>
                <a:cs typeface="+mn-cs"/>
              </a:rPr>
              <a:t>”</a:t>
            </a:r>
            <a:r>
              <a:rPr lang="es-ES_tradnl" dirty="0" smtClean="0">
                <a:latin typeface="Calibri"/>
                <a:cs typeface="+mn-cs"/>
              </a:rPr>
              <a:t> se usa como insulto y, en ese caso, es un agravio. Sin embargo, algunas personas usan </a:t>
            </a:r>
            <a:r>
              <a:rPr lang="es-ES_tradnl" dirty="0" smtClean="0">
                <a:latin typeface="Times New Roman"/>
                <a:cs typeface="+mn-cs"/>
              </a:rPr>
              <a:t>“</a:t>
            </a:r>
            <a:r>
              <a:rPr lang="es-ES_tradnl" dirty="0" err="1" smtClean="0">
                <a:latin typeface="Calibri"/>
                <a:cs typeface="+mn-cs"/>
              </a:rPr>
              <a:t>queer</a:t>
            </a:r>
            <a:r>
              <a:rPr lang="es-ES_tradnl" dirty="0" smtClean="0">
                <a:latin typeface="Times New Roman"/>
                <a:cs typeface="+mn-cs"/>
              </a:rPr>
              <a:t>”</a:t>
            </a:r>
            <a:r>
              <a:rPr lang="es-ES_tradnl" dirty="0" smtClean="0">
                <a:latin typeface="Calibri"/>
                <a:cs typeface="+mn-cs"/>
              </a:rPr>
              <a:t> como una identidad, generalmente porque todas las dem</a:t>
            </a:r>
            <a:r>
              <a:rPr lang="es-ES_tradnl" dirty="0" smtClean="0">
                <a:latin typeface="Times New Roman"/>
                <a:cs typeface="+mn-cs"/>
              </a:rPr>
              <a:t>á</a:t>
            </a:r>
            <a:r>
              <a:rPr lang="es-ES_tradnl" dirty="0" smtClean="0">
                <a:latin typeface="Calibri"/>
                <a:cs typeface="+mn-cs"/>
              </a:rPr>
              <a:t>s categor</a:t>
            </a:r>
            <a:r>
              <a:rPr lang="es-ES_tradnl" dirty="0" smtClean="0">
                <a:latin typeface="Times New Roman"/>
                <a:cs typeface="+mn-cs"/>
              </a:rPr>
              <a:t>í</a:t>
            </a:r>
            <a:r>
              <a:rPr lang="es-ES_tradnl" dirty="0" smtClean="0">
                <a:latin typeface="Calibri"/>
                <a:cs typeface="+mn-cs"/>
              </a:rPr>
              <a:t>as no les sientan bien.  Este t</a:t>
            </a:r>
            <a:r>
              <a:rPr lang="es-ES_tradnl" dirty="0" smtClean="0">
                <a:latin typeface="Times New Roman"/>
                <a:cs typeface="+mn-cs"/>
              </a:rPr>
              <a:t>é</a:t>
            </a:r>
            <a:r>
              <a:rPr lang="es-ES_tradnl" dirty="0" smtClean="0">
                <a:latin typeface="Calibri"/>
                <a:cs typeface="+mn-cs"/>
              </a:rPr>
              <a:t>rmino puede usarse para</a:t>
            </a:r>
            <a:r>
              <a:rPr lang="es-ES_tradnl" baseline="0" dirty="0" smtClean="0">
                <a:latin typeface="Calibri"/>
                <a:cs typeface="+mn-cs"/>
              </a:rPr>
              <a:t> </a:t>
            </a:r>
            <a:r>
              <a:rPr lang="es-ES_tradnl" dirty="0" smtClean="0">
                <a:latin typeface="Calibri"/>
                <a:cs typeface="+mn-cs"/>
              </a:rPr>
              <a:t>referir tanto la orientaci</a:t>
            </a:r>
            <a:r>
              <a:rPr lang="es-ES_tradnl" dirty="0" smtClean="0">
                <a:latin typeface="Times New Roman"/>
                <a:cs typeface="+mn-cs"/>
              </a:rPr>
              <a:t>ó</a:t>
            </a:r>
            <a:r>
              <a:rPr lang="es-ES_tradnl" dirty="0" smtClean="0">
                <a:latin typeface="Calibri"/>
                <a:cs typeface="+mn-cs"/>
              </a:rPr>
              <a:t>n sexual como la identidad de g</a:t>
            </a:r>
            <a:r>
              <a:rPr lang="es-ES_tradnl" dirty="0" smtClean="0">
                <a:latin typeface="Times New Roman"/>
                <a:cs typeface="+mn-cs"/>
              </a:rPr>
              <a:t>é</a:t>
            </a:r>
            <a:r>
              <a:rPr lang="es-ES_tradnl" dirty="0" smtClean="0">
                <a:latin typeface="Calibri" charset="0"/>
                <a:cs typeface="+mn-cs"/>
              </a:rPr>
              <a:t>nero.</a:t>
            </a:r>
            <a:endParaRPr lang="es-ES_tradnl" dirty="0">
              <a:latin typeface="Calibri" charset="0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Calibri" charset="0"/>
              <a:cs typeface="+mn-cs"/>
            </a:endParaRPr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4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s-ES_tradnl" sz="1200" smtClean="0"/>
              <a:t>2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3</a:t>
            </a:r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4</a:t>
            </a:r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5</a:t>
            </a:r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6</a:t>
            </a:r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7</a:t>
            </a:r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8</a:t>
            </a:r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9</a:t>
            </a:r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2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62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2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8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2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6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6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A97541-3F81-5648-8384-F117A887DA4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ubtitle 2"/>
          <p:cNvSpPr>
            <a:spLocks noGrp="1"/>
          </p:cNvSpPr>
          <p:nvPr>
            <p:ph type="subTitle" idx="4294967295"/>
          </p:nvPr>
        </p:nvSpPr>
        <p:spPr>
          <a:xfrm>
            <a:off x="304800" y="2743200"/>
            <a:ext cx="8610600" cy="1584325"/>
          </a:xfrm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indent="0" algn="ctr">
              <a:buNone/>
            </a:pPr>
            <a:r>
              <a:rPr lang="es-ES_tradnl" sz="2400" dirty="0">
                <a:latin typeface="Arial" pitchFamily="34" charset="0"/>
                <a:cs typeface="Arial" pitchFamily="34" charset="0"/>
              </a:rPr>
              <a:t>Soy quien </a:t>
            </a:r>
            <a:r>
              <a:rPr lang="es-ES_tradnl" sz="2400" dirty="0" smtClean="0">
                <a:latin typeface="Arial" pitchFamily="34" charset="0"/>
                <a:cs typeface="Arial" pitchFamily="34" charset="0"/>
              </a:rPr>
              <a:t>soy, p</a:t>
            </a:r>
            <a:r>
              <a:rPr lang="es-ES_tradnl" sz="2400" dirty="0" smtClean="0"/>
              <a:t>lan </a:t>
            </a:r>
            <a:r>
              <a:rPr lang="es-ES_tradnl" sz="2400" dirty="0"/>
              <a:t>de </a:t>
            </a:r>
            <a:r>
              <a:rPr lang="es-ES_tradnl" sz="2400" dirty="0" smtClean="0"/>
              <a:t>clase </a:t>
            </a:r>
            <a:r>
              <a:rPr lang="es-ES_tradnl" sz="2400" dirty="0"/>
              <a:t>del 7</a:t>
            </a:r>
            <a:r>
              <a:rPr lang="fr-FR" sz="2400" dirty="0" smtClean="0"/>
              <a:t>°g</a:t>
            </a:r>
            <a:r>
              <a:rPr lang="es-ES_tradnl" sz="2400" dirty="0" err="1" smtClean="0"/>
              <a:t>rado</a:t>
            </a:r>
            <a:r>
              <a:rPr lang="es-ES_tradnl" sz="2400" dirty="0" smtClean="0"/>
              <a:t> </a:t>
            </a:r>
            <a:r>
              <a:rPr lang="es-ES_tradnl" sz="2400" dirty="0"/>
              <a:t>tomado de: </a:t>
            </a:r>
            <a:endParaRPr lang="es-ES_tradnl" sz="2400" dirty="0" smtClean="0"/>
          </a:p>
          <a:p>
            <a:pPr marL="0" indent="0" algn="ctr">
              <a:buNone/>
            </a:pPr>
            <a:r>
              <a:rPr lang="es-ES_tradnl" sz="2400" dirty="0" smtClean="0"/>
              <a:t>“Derechos</a:t>
            </a:r>
            <a:r>
              <a:rPr lang="es-ES_tradnl" sz="2400" dirty="0"/>
              <a:t>, </a:t>
            </a:r>
            <a:r>
              <a:rPr lang="es-ES_tradnl" sz="2400" dirty="0" smtClean="0"/>
              <a:t>Respeto</a:t>
            </a:r>
            <a:r>
              <a:rPr lang="es-ES_tradnl" sz="2400" dirty="0"/>
              <a:t>, Responsabilidad: Un Currículo de Educación Sexual para K-12</a:t>
            </a:r>
            <a:r>
              <a:rPr lang="es-ES_tradnl" sz="2400" dirty="0" smtClean="0"/>
              <a:t>”.</a:t>
            </a:r>
            <a:endParaRPr lang="es-ES_tradnl" sz="2400" dirty="0"/>
          </a:p>
          <a:p>
            <a:endParaRPr lang="es-ES_tradnl" sz="2400" dirty="0"/>
          </a:p>
          <a:p>
            <a:pPr marL="0" indent="0" algn="ctr" eaLnBrk="1" hangingPunct="1">
              <a:buFont typeface="Wingdings" charset="0"/>
              <a:buNone/>
              <a:defRPr/>
            </a:pPr>
            <a:r>
              <a:rPr lang="es-ES_tradnl" sz="5400" b="1" dirty="0" smtClean="0">
                <a:effectLst/>
                <a:latin typeface="Arial" charset="0"/>
                <a:cs typeface="Arial" charset="0"/>
              </a:rPr>
              <a:t/>
            </a:r>
            <a:br>
              <a:rPr lang="es-ES_tradnl" sz="5400" b="1" dirty="0" smtClean="0">
                <a:effectLst/>
                <a:latin typeface="Arial" charset="0"/>
                <a:cs typeface="Arial" charset="0"/>
              </a:rPr>
            </a:br>
            <a:endParaRPr lang="es-ES_tradnl" sz="5400" b="1" i="1" dirty="0">
              <a:solidFill>
                <a:schemeClr val="tx2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33400" y="914400"/>
            <a:ext cx="8229600" cy="1470025"/>
          </a:xfrm>
        </p:spPr>
        <p:txBody>
          <a:bodyPr bIns="91440">
            <a:normAutofit fontScale="90000"/>
          </a:bodyPr>
          <a:lstStyle/>
          <a:p>
            <a:pPr>
              <a:lnSpc>
                <a:spcPct val="75000"/>
              </a:lnSpc>
              <a:defRPr/>
            </a:pPr>
            <a:r>
              <a:rPr lang="es-ES" sz="6600" dirty="0" smtClean="0"/>
              <a:t>Comprendiendo </a:t>
            </a:r>
            <a:r>
              <a:rPr lang="es-ES" sz="6600" dirty="0"/>
              <a:t>la </a:t>
            </a:r>
            <a:r>
              <a:rPr lang="es-ES" sz="6600" dirty="0" smtClean="0"/>
              <a:t>identidad </a:t>
            </a:r>
            <a:r>
              <a:rPr lang="es-ES" sz="6600" dirty="0"/>
              <a:t>de </a:t>
            </a:r>
            <a:r>
              <a:rPr lang="es-ES" sz="6600" dirty="0" smtClean="0"/>
              <a:t>género </a:t>
            </a:r>
            <a:r>
              <a:rPr lang="es-ES" sz="6600" dirty="0"/>
              <a:t>y la </a:t>
            </a:r>
            <a:r>
              <a:rPr lang="es-ES" sz="6600" dirty="0" smtClean="0"/>
              <a:t>orientación sexual </a:t>
            </a:r>
            <a:endParaRPr lang="es-ES_tradnl" sz="6600" dirty="0" smtClean="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41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dirty="0" smtClean="0">
                <a:latin typeface="Arial" charset="0"/>
                <a:cs typeface="Arial" charset="0"/>
              </a:rPr>
              <a:t>¿Qué es la “orientación </a:t>
            </a:r>
            <a:r>
              <a:rPr lang="es-ES_tradnl" dirty="0">
                <a:latin typeface="Arial" charset="0"/>
                <a:cs typeface="Arial" charset="0"/>
              </a:rPr>
              <a:t>s</a:t>
            </a:r>
            <a:r>
              <a:rPr lang="es-ES_tradnl" dirty="0" smtClean="0">
                <a:latin typeface="Arial" charset="0"/>
                <a:cs typeface="Arial" charset="0"/>
              </a:rPr>
              <a:t>exual”?</a:t>
            </a:r>
            <a:endParaRPr lang="es-ES_tradnl" dirty="0">
              <a:latin typeface="Arial" charset="0"/>
              <a:cs typeface="Arial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pPr algn="ctr" eaLnBrk="1" hangingPunct="1">
              <a:buFont typeface="Wingdings" charset="0"/>
              <a:buNone/>
              <a:defRPr/>
            </a:pPr>
            <a:endParaRPr lang="es-ES_tradnl" sz="4000" b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charset="0"/>
              <a:buNone/>
              <a:defRPr/>
            </a:pPr>
            <a:r>
              <a:rPr lang="es-ES_tradnl" altLang="ja-JP" sz="4800" b="1" dirty="0" smtClean="0">
                <a:latin typeface="Arial" charset="0"/>
                <a:cs typeface="Arial" charset="0"/>
              </a:rPr>
              <a:t> “El o los géneros de las personas a quienes nos sentimos atraídos física y románticamente"</a:t>
            </a:r>
            <a:endParaRPr lang="es-ES_tradnl" sz="48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20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dirty="0" smtClean="0">
                <a:effectLst/>
                <a:latin typeface="Arial" charset="0"/>
                <a:cs typeface="Arial" charset="0"/>
              </a:rPr>
              <a:t>¿Qué es la “orientación </a:t>
            </a:r>
            <a:r>
              <a:rPr lang="es-ES_tradnl" dirty="0">
                <a:latin typeface="Arial" charset="0"/>
                <a:cs typeface="Arial" charset="0"/>
              </a:rPr>
              <a:t>s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exual”?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s-ES_tradnl" sz="2400" b="1" dirty="0" smtClean="0">
                <a:effectLst/>
                <a:latin typeface="Arial"/>
                <a:cs typeface="Arial" charset="0"/>
              </a:rPr>
              <a:t> </a:t>
            </a:r>
            <a:r>
              <a:rPr lang="es-ES_tradnl" sz="2400" b="1" dirty="0" smtClean="0">
                <a:effectLst/>
                <a:latin typeface="Times New Roman"/>
                <a:cs typeface="Arial" charset="0"/>
              </a:rPr>
              <a:t>“</a:t>
            </a:r>
            <a:r>
              <a:rPr lang="es-ES_tradnl" sz="2400" b="1" dirty="0" smtClean="0">
                <a:effectLst/>
                <a:latin typeface="Arial" charset="0"/>
                <a:cs typeface="Arial" charset="0"/>
              </a:rPr>
              <a:t>El o los géneros de las personas a quienes nos sentimos atraídos física y románticamente"</a:t>
            </a:r>
          </a:p>
          <a:p>
            <a:pPr algn="ctr" eaLnBrk="1" hangingPunct="1">
              <a:lnSpc>
                <a:spcPct val="80000"/>
              </a:lnSpc>
              <a:buFont typeface="Wingdings" charset="0"/>
              <a:buNone/>
            </a:pPr>
            <a:endParaRPr lang="es-ES_tradnl" sz="2400" b="1" dirty="0" smtClean="0">
              <a:effectLst/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r>
              <a:rPr lang="es-ES_tradnl" sz="2400" b="1" i="1" dirty="0" smtClean="0">
                <a:effectLst/>
                <a:latin typeface="Arial" charset="0"/>
                <a:cs typeface="Arial" charset="0"/>
              </a:rPr>
              <a:t>Dos cosas importantes </a:t>
            </a:r>
            <a:r>
              <a:rPr lang="es-ES_tradnl" sz="2400" b="1" i="1" dirty="0">
                <a:latin typeface="Arial" charset="0"/>
                <a:cs typeface="Arial" charset="0"/>
              </a:rPr>
              <a:t>a</a:t>
            </a:r>
            <a:r>
              <a:rPr lang="es-ES_tradnl" sz="2400" b="1" i="1" dirty="0" smtClean="0">
                <a:effectLst/>
                <a:latin typeface="Arial" charset="0"/>
                <a:cs typeface="Arial" charset="0"/>
              </a:rPr>
              <a:t> señalar:</a:t>
            </a:r>
          </a:p>
          <a:p>
            <a:pPr eaLnBrk="1" hangingPunct="1">
              <a:lnSpc>
                <a:spcPct val="80000"/>
              </a:lnSpc>
              <a:buFont typeface="Wingdings" charset="0"/>
              <a:buNone/>
            </a:pPr>
            <a:endParaRPr lang="es-ES_tradnl" sz="2400" b="1" i="1" dirty="0" smtClean="0">
              <a:effectLst/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_tradnl" sz="2400" b="1" dirty="0" smtClean="0">
                <a:effectLst/>
                <a:latin typeface="Arial" charset="0"/>
                <a:cs typeface="Arial" charset="0"/>
              </a:rPr>
              <a:t>Podría incluir más de un género</a:t>
            </a:r>
          </a:p>
          <a:p>
            <a:pPr eaLnBrk="1" hangingPunct="1">
              <a:lnSpc>
                <a:spcPct val="80000"/>
              </a:lnSpc>
            </a:pPr>
            <a:endParaRPr lang="es-ES_tradnl" sz="2400" b="1" dirty="0" smtClean="0">
              <a:effectLst/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_tradnl" sz="2400" b="1" dirty="0" smtClean="0">
                <a:effectLst/>
                <a:latin typeface="Arial" charset="0"/>
                <a:cs typeface="Arial" charset="0"/>
              </a:rPr>
              <a:t>Incluye el amor romántico:  Se puede saber la orientación (quién te atrae y/ o de quién te podrías enamorar) sin hacer algo necesariamente sexual con otra persona</a:t>
            </a:r>
            <a:endParaRPr lang="es-ES_tradnl" sz="2400" b="1" dirty="0"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138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5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dirty="0" smtClean="0">
                <a:latin typeface="Arial" charset="0"/>
                <a:cs typeface="Arial" charset="0"/>
              </a:rPr>
              <a:t>Categorías actuales para la orientación </a:t>
            </a:r>
            <a:r>
              <a:rPr lang="es-ES_tradnl" dirty="0">
                <a:latin typeface="Arial" charset="0"/>
                <a:cs typeface="Arial" charset="0"/>
              </a:rPr>
              <a:t>s</a:t>
            </a:r>
            <a:r>
              <a:rPr lang="es-ES_tradnl" dirty="0" smtClean="0">
                <a:latin typeface="Arial" charset="0"/>
                <a:cs typeface="Arial" charset="0"/>
              </a:rPr>
              <a:t>exual</a:t>
            </a:r>
            <a:endParaRPr lang="es-ES_tradnl" dirty="0">
              <a:latin typeface="Arial" charset="0"/>
              <a:cs typeface="Arial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51037"/>
            <a:ext cx="4043363" cy="4525963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600" b="1" dirty="0">
                <a:latin typeface="Arial" charset="0"/>
                <a:cs typeface="Arial" charset="0"/>
              </a:rPr>
              <a:t>h</a:t>
            </a:r>
            <a:r>
              <a:rPr lang="es-ES_tradnl" sz="3600" b="1" dirty="0" smtClean="0">
                <a:latin typeface="Arial" charset="0"/>
                <a:cs typeface="Arial" charset="0"/>
              </a:rPr>
              <a:t>eterosexual</a:t>
            </a:r>
          </a:p>
          <a:p>
            <a:pPr eaLnBrk="1" hangingPunct="1">
              <a:defRPr/>
            </a:pPr>
            <a:endParaRPr lang="es-ES_tradnl" sz="3600" b="1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s-ES_tradnl" sz="3600" b="1" dirty="0">
                <a:latin typeface="Arial" charset="0"/>
                <a:cs typeface="Arial" charset="0"/>
              </a:rPr>
              <a:t>l</a:t>
            </a:r>
            <a:r>
              <a:rPr lang="es-ES_tradnl" sz="3600" b="1" dirty="0" smtClean="0">
                <a:latin typeface="Arial" charset="0"/>
                <a:cs typeface="Arial" charset="0"/>
              </a:rPr>
              <a:t>esbiana o gay</a:t>
            </a:r>
          </a:p>
          <a:p>
            <a:pPr eaLnBrk="1" hangingPunct="1">
              <a:defRPr/>
            </a:pPr>
            <a:endParaRPr lang="es-ES_tradnl" sz="3600" b="1" dirty="0" smtClean="0"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s-ES_tradnl" sz="3600" b="1" dirty="0" smtClean="0">
                <a:latin typeface="Arial" charset="0"/>
                <a:cs typeface="Arial" charset="0"/>
              </a:rPr>
              <a:t>bisexual</a:t>
            </a:r>
            <a:endParaRPr lang="es-ES_tradnl" sz="3600" b="1" dirty="0">
              <a:latin typeface="Arial" charset="0"/>
              <a:cs typeface="Arial" charset="0"/>
            </a:endParaRP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51037"/>
            <a:ext cx="4043362" cy="4525963"/>
          </a:xfrm>
        </p:spPr>
        <p:txBody>
          <a:bodyPr/>
          <a:lstStyle/>
          <a:p>
            <a:pPr>
              <a:defRPr/>
            </a:pPr>
            <a:r>
              <a:rPr lang="es-ES_tradnl" sz="3200" b="1" dirty="0" err="1" smtClean="0">
                <a:latin typeface="Arial" pitchFamily="34" charset="0"/>
                <a:cs typeface="Arial" pitchFamily="34" charset="0"/>
              </a:rPr>
              <a:t>q</a:t>
            </a:r>
            <a:r>
              <a:rPr lang="es-ES_tradnl" sz="3200" b="1" dirty="0" err="1" smtClean="0">
                <a:latin typeface="Arial" pitchFamily="34" charset="0"/>
                <a:ea typeface="+mn-ea"/>
                <a:cs typeface="Arial" pitchFamily="34" charset="0"/>
              </a:rPr>
              <a:t>ueer</a:t>
            </a:r>
            <a:r>
              <a:rPr lang="es-ES_tradnl" sz="3200" b="1" dirty="0" smtClean="0">
                <a:latin typeface="Arial" pitchFamily="34" charset="0"/>
                <a:ea typeface="+mn-ea"/>
                <a:cs typeface="Arial" pitchFamily="34" charset="0"/>
              </a:rPr>
              <a:t> [género no-binario] (¡Cuidado!)</a:t>
            </a:r>
          </a:p>
          <a:p>
            <a:pPr eaLnBrk="1" hangingPunct="1">
              <a:buFont typeface="Wingdings" panose="05000000000000000000" pitchFamily="2" charset="2"/>
              <a:buChar char="n"/>
              <a:defRPr/>
            </a:pPr>
            <a:endParaRPr lang="es-ES_tradnl" sz="3200" b="1" dirty="0" smtClean="0">
              <a:latin typeface="Arial" pitchFamily="34" charset="0"/>
              <a:ea typeface="+mn-ea"/>
              <a:cs typeface="Arial" pitchFamily="34" charset="0"/>
            </a:endParaRPr>
          </a:p>
          <a:p>
            <a:pPr>
              <a:defRPr/>
            </a:pPr>
            <a:r>
              <a:rPr lang="es-ES_tradnl" sz="3200" b="1" dirty="0" smtClean="0">
                <a:latin typeface="Arial" pitchFamily="34" charset="0"/>
                <a:ea typeface="+mn-ea"/>
                <a:cs typeface="Arial" pitchFamily="34" charset="0"/>
              </a:rPr>
              <a:t>¿Otros?</a:t>
            </a:r>
          </a:p>
          <a:p>
            <a:pPr eaLnBrk="1" hangingPunct="1">
              <a:buFont typeface="Wingdings" panose="05000000000000000000" pitchFamily="2" charset="2"/>
              <a:buChar char="n"/>
              <a:defRPr/>
            </a:pPr>
            <a:endParaRPr lang="es-ES_tradnl" sz="3200" b="1" dirty="0" smtClean="0"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607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_tradnl" dirty="0" smtClean="0">
                <a:latin typeface="Arial" charset="0"/>
                <a:cs typeface="Arial" charset="0"/>
              </a:rPr>
              <a:t>¿Qué es género?</a:t>
            </a:r>
            <a:endParaRPr lang="es-ES_tradnl" dirty="0">
              <a:latin typeface="Arial" charset="0"/>
              <a:cs typeface="Arial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Es una combinación de nuestras partes corporales y cromosomas, y la forma en que nos sentimos con ambas cosas. </a:t>
            </a:r>
          </a:p>
          <a:p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También tiene un elemento social. A menudo se nos trata diferente con base en nuestro género (real o percibido).</a:t>
            </a:r>
            <a:endParaRPr lang="es-ES_tradnl" altLang="ja-JP" dirty="0" smtClean="0">
              <a:effectLst/>
              <a:latin typeface="Arial" charset="0"/>
              <a:cs typeface="Arial" charset="0"/>
            </a:endParaRPr>
          </a:p>
          <a:p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pPr>
              <a:buFont typeface="Wingdings" charset="0"/>
              <a:buNone/>
            </a:pPr>
            <a:endParaRPr lang="es-ES_tradnl" dirty="0"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86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_tradnl" b="0" dirty="0" smtClean="0">
                <a:latin typeface="Arial" charset="0"/>
                <a:cs typeface="Arial" charset="0"/>
              </a:rPr>
              <a:t>Chicos y chicas</a:t>
            </a:r>
            <a:endParaRPr lang="es-ES_tradnl" b="0" dirty="0">
              <a:latin typeface="Arial" charset="0"/>
              <a:cs typeface="Arial" charset="0"/>
            </a:endParaRPr>
          </a:p>
        </p:txBody>
      </p:sp>
      <p:sp>
        <p:nvSpPr>
          <p:cNvPr id="18434" name="Content Placeholder 3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pPr marL="0" indent="0">
              <a:buFont typeface="Wingdings" charset="0"/>
              <a:buNone/>
            </a:pPr>
            <a:r>
              <a:rPr lang="es-ES_tradnl" dirty="0" smtClean="0">
                <a:effectLst/>
                <a:latin typeface="Arial" charset="0"/>
                <a:cs typeface="Arial" charset="0"/>
              </a:rPr>
              <a:t>A alguien que nace con:</a:t>
            </a:r>
            <a:endParaRPr lang="es-ES_tradnl" altLang="ja-JP" dirty="0" smtClean="0">
              <a:effectLst/>
              <a:latin typeface="Arial" charset="0"/>
              <a:cs typeface="Arial" charset="0"/>
            </a:endParaRPr>
          </a:p>
          <a:p>
            <a:pPr marL="0" indent="0">
              <a:buFont typeface="Wingdings" charset="0"/>
              <a:buNone/>
            </a:pPr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pPr marL="0" indent="0"/>
            <a:r>
              <a:rPr lang="es-ES_tradnl" dirty="0" smtClean="0">
                <a:effectLst/>
                <a:latin typeface="Arial" charset="0"/>
                <a:cs typeface="Arial" charset="0"/>
              </a:rPr>
              <a:t>Una vulva</a:t>
            </a:r>
          </a:p>
          <a:p>
            <a:pPr marL="0" indent="0"/>
            <a:r>
              <a:rPr lang="es-ES_tradnl" dirty="0" smtClean="0">
                <a:effectLst/>
                <a:latin typeface="Arial" charset="0"/>
                <a:cs typeface="Arial" charset="0"/>
              </a:rPr>
              <a:t>Ovarios</a:t>
            </a:r>
          </a:p>
          <a:p>
            <a:pPr marL="0" indent="0"/>
            <a:r>
              <a:rPr lang="es-ES_tradnl" dirty="0" smtClean="0">
                <a:effectLst/>
                <a:latin typeface="Arial" charset="0"/>
                <a:cs typeface="Arial" charset="0"/>
              </a:rPr>
              <a:t>Cromosomas XX</a:t>
            </a:r>
          </a:p>
          <a:p>
            <a:pPr marL="0" indent="0">
              <a:buFont typeface="Wingdings" charset="0"/>
              <a:buNone/>
            </a:pPr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pPr marL="0" indent="0">
              <a:buFont typeface="Wingdings" charset="0"/>
              <a:buNone/>
            </a:pPr>
            <a:r>
              <a:rPr lang="es-ES_tradnl" dirty="0" smtClean="0">
                <a:effectLst/>
                <a:latin typeface="Times New Roman"/>
                <a:cs typeface="Arial" charset="0"/>
              </a:rPr>
              <a:t>…</a:t>
            </a:r>
            <a:r>
              <a:rPr lang="es-ES_tradnl" dirty="0" smtClean="0">
                <a:effectLst/>
                <a:latin typeface="Arial"/>
                <a:cs typeface="Arial" charset="0"/>
              </a:rPr>
              <a:t> por lo general se le llama “niña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”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  <p:sp>
        <p:nvSpPr>
          <p:cNvPr id="1843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/>
          <a:p>
            <a:pPr marL="0" indent="0">
              <a:buFont typeface="Wingdings" charset="0"/>
              <a:buNone/>
            </a:pPr>
            <a:r>
              <a:rPr lang="es-ES_tradnl" dirty="0" smtClean="0">
                <a:effectLst/>
                <a:latin typeface="Arial" charset="0"/>
                <a:cs typeface="Arial" charset="0"/>
              </a:rPr>
              <a:t>A alguien que nace con:</a:t>
            </a:r>
            <a:endParaRPr lang="es-ES_tradnl" altLang="ja-JP" dirty="0" smtClean="0">
              <a:effectLst/>
              <a:latin typeface="Arial" charset="0"/>
              <a:cs typeface="Arial" charset="0"/>
            </a:endParaRPr>
          </a:p>
          <a:p>
            <a:pPr marL="0" indent="0">
              <a:buFont typeface="Wingdings" charset="0"/>
              <a:buNone/>
            </a:pPr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pPr marL="0" indent="0"/>
            <a:r>
              <a:rPr lang="es-ES_tradnl" dirty="0" smtClean="0">
                <a:effectLst/>
                <a:latin typeface="Arial" charset="0"/>
                <a:cs typeface="Arial" charset="0"/>
              </a:rPr>
              <a:t>Un pene</a:t>
            </a:r>
          </a:p>
          <a:p>
            <a:pPr marL="0" indent="0"/>
            <a:r>
              <a:rPr lang="es-ES_tradnl" dirty="0" smtClean="0">
                <a:effectLst/>
                <a:latin typeface="Arial" charset="0"/>
                <a:cs typeface="Arial" charset="0"/>
              </a:rPr>
              <a:t>Testículos </a:t>
            </a:r>
          </a:p>
          <a:p>
            <a:pPr marL="0" indent="0"/>
            <a:r>
              <a:rPr lang="es-ES_tradnl" dirty="0" smtClean="0">
                <a:effectLst/>
                <a:latin typeface="Arial" charset="0"/>
                <a:cs typeface="Arial" charset="0"/>
              </a:rPr>
              <a:t>Cromosomas XY</a:t>
            </a:r>
          </a:p>
          <a:p>
            <a:pPr marL="0" indent="0"/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pPr marL="0" indent="0">
              <a:buFont typeface="Wingdings" charset="0"/>
              <a:buNone/>
            </a:pPr>
            <a:r>
              <a:rPr lang="es-ES_tradnl" dirty="0" smtClean="0">
                <a:effectLst/>
                <a:latin typeface="Times New Roman"/>
                <a:cs typeface="Arial" charset="0"/>
              </a:rPr>
              <a:t>…</a:t>
            </a:r>
            <a:r>
              <a:rPr lang="es-ES_tradnl" dirty="0" smtClean="0">
                <a:effectLst/>
                <a:latin typeface="Arial"/>
                <a:cs typeface="Arial" charset="0"/>
              </a:rPr>
              <a:t> por lo general se le llama “niño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”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8906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_tradnl" smtClean="0">
                <a:effectLst/>
                <a:latin typeface="Arial"/>
                <a:cs typeface="Arial" charset="0"/>
              </a:rPr>
              <a:t>Por ejemplo</a:t>
            </a:r>
            <a:r>
              <a:rPr lang="es-ES_tradnl" smtClean="0">
                <a:effectLst/>
                <a:latin typeface="Arial" charset="0"/>
                <a:cs typeface="Arial" charset="0"/>
              </a:rPr>
              <a:t>…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4114800"/>
          </a:xfrm>
        </p:spPr>
        <p:txBody>
          <a:bodyPr/>
          <a:lstStyle/>
          <a:p>
            <a:pPr marL="0" indent="0">
              <a:buFont typeface="Wingdings" charset="0"/>
              <a:buNone/>
            </a:pPr>
            <a:r>
              <a:rPr lang="es-ES_tradnl" sz="2400" dirty="0" smtClean="0">
                <a:effectLst/>
                <a:latin typeface="Arial"/>
                <a:cs typeface="Arial" charset="0"/>
              </a:rPr>
              <a:t>Si a alguien lo llaman un niño</a:t>
            </a:r>
            <a:r>
              <a:rPr lang="es-ES_tradnl" sz="2400" dirty="0" smtClean="0">
                <a:effectLst/>
                <a:latin typeface="Arial" charset="0"/>
                <a:cs typeface="Arial" charset="0"/>
              </a:rPr>
              <a:t>…</a:t>
            </a:r>
            <a:endParaRPr lang="es-ES_tradnl" altLang="ja-JP" sz="2400" dirty="0" smtClean="0">
              <a:effectLst/>
              <a:latin typeface="Arial" charset="0"/>
              <a:cs typeface="Arial" charset="0"/>
            </a:endParaRPr>
          </a:p>
          <a:p>
            <a:pPr marL="0" indent="0">
              <a:buFont typeface="Wingdings" charset="0"/>
              <a:buNone/>
            </a:pPr>
            <a:endParaRPr lang="es-ES_tradnl" sz="2400" dirty="0" smtClean="0">
              <a:effectLst/>
              <a:latin typeface="Arial" charset="0"/>
              <a:cs typeface="Arial" charset="0"/>
            </a:endParaRPr>
          </a:p>
          <a:p>
            <a:pPr marL="0" indent="0"/>
            <a:r>
              <a:rPr lang="es-ES_tradnl" sz="2400" dirty="0" smtClean="0">
                <a:effectLst/>
                <a:latin typeface="Arial" charset="0"/>
                <a:cs typeface="Arial" charset="0"/>
              </a:rPr>
              <a:t>¿Qué juguetes se le dan para que juegue?</a:t>
            </a:r>
          </a:p>
          <a:p>
            <a:pPr marL="0" indent="0"/>
            <a:endParaRPr lang="es-ES_tradnl" sz="2400" dirty="0" smtClean="0">
              <a:effectLst/>
              <a:latin typeface="Arial" charset="0"/>
              <a:cs typeface="Arial" charset="0"/>
            </a:endParaRPr>
          </a:p>
          <a:p>
            <a:pPr marL="0" indent="0"/>
            <a:r>
              <a:rPr lang="es-ES_tradnl" sz="2400" dirty="0" smtClean="0">
                <a:effectLst/>
                <a:latin typeface="Arial" charset="0"/>
                <a:cs typeface="Arial" charset="0"/>
              </a:rPr>
              <a:t>¿Qué ropa se le da para que se vista?</a:t>
            </a:r>
          </a:p>
          <a:p>
            <a:pPr marL="0" indent="0"/>
            <a:endParaRPr lang="es-ES_tradnl" sz="2400" dirty="0" smtClean="0">
              <a:effectLst/>
              <a:latin typeface="Arial" charset="0"/>
              <a:cs typeface="Arial" charset="0"/>
            </a:endParaRPr>
          </a:p>
          <a:p>
            <a:pPr marL="0" indent="0"/>
            <a:r>
              <a:rPr lang="es-ES_tradnl" sz="2400" dirty="0" smtClean="0">
                <a:effectLst/>
                <a:latin typeface="Arial" charset="0"/>
                <a:cs typeface="Arial" charset="0"/>
              </a:rPr>
              <a:t>¿Cómo se espera que se comporte?</a:t>
            </a:r>
            <a:endParaRPr lang="es-ES_tradnl" sz="2400" dirty="0">
              <a:effectLst/>
              <a:latin typeface="Arial" charset="0"/>
              <a:cs typeface="Arial" charset="0"/>
            </a:endParaRPr>
          </a:p>
        </p:txBody>
      </p:sp>
      <p:sp>
        <p:nvSpPr>
          <p:cNvPr id="19459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4038600" cy="4525963"/>
          </a:xfrm>
        </p:spPr>
        <p:txBody>
          <a:bodyPr/>
          <a:lstStyle/>
          <a:p>
            <a:pPr marL="0" indent="0">
              <a:buFont typeface="Wingdings" charset="0"/>
              <a:buNone/>
            </a:pPr>
            <a:r>
              <a:rPr lang="es-ES_tradnl" sz="2400" dirty="0" smtClean="0">
                <a:effectLst/>
                <a:latin typeface="Arial"/>
                <a:cs typeface="Arial" charset="0"/>
              </a:rPr>
              <a:t>Si a alguien se le llama una </a:t>
            </a:r>
            <a:r>
              <a:rPr lang="es-ES_tradnl" sz="2400" dirty="0" smtClean="0">
                <a:latin typeface="Arial"/>
                <a:cs typeface="Arial" charset="0"/>
              </a:rPr>
              <a:t>niña</a:t>
            </a:r>
            <a:r>
              <a:rPr lang="es-ES_tradnl" sz="2400" dirty="0" smtClean="0">
                <a:effectLst/>
                <a:latin typeface="Arial" charset="0"/>
                <a:cs typeface="Arial" charset="0"/>
              </a:rPr>
              <a:t>…</a:t>
            </a:r>
            <a:endParaRPr lang="es-ES_tradnl" altLang="ja-JP" sz="2400" dirty="0" smtClean="0">
              <a:effectLst/>
              <a:latin typeface="Arial" charset="0"/>
              <a:cs typeface="Arial" charset="0"/>
            </a:endParaRPr>
          </a:p>
          <a:p>
            <a:pPr marL="0" indent="0">
              <a:buFont typeface="Wingdings" charset="0"/>
              <a:buNone/>
            </a:pPr>
            <a:endParaRPr lang="es-ES_tradnl" sz="2400" dirty="0" smtClean="0">
              <a:effectLst/>
              <a:latin typeface="Arial" charset="0"/>
              <a:cs typeface="Arial" charset="0"/>
            </a:endParaRPr>
          </a:p>
          <a:p>
            <a:pPr marL="0" indent="0"/>
            <a:r>
              <a:rPr lang="es-ES_tradnl" sz="2400" dirty="0" smtClean="0">
                <a:effectLst/>
                <a:latin typeface="Arial" charset="0"/>
                <a:cs typeface="Arial" charset="0"/>
              </a:rPr>
              <a:t>¿Qué juguetes se le dan para que juegue?</a:t>
            </a:r>
          </a:p>
          <a:p>
            <a:pPr marL="0" indent="0"/>
            <a:endParaRPr lang="es-ES_tradnl" sz="2400" dirty="0" smtClean="0">
              <a:effectLst/>
              <a:latin typeface="Arial" charset="0"/>
              <a:cs typeface="Arial" charset="0"/>
            </a:endParaRPr>
          </a:p>
          <a:p>
            <a:pPr marL="0" indent="0"/>
            <a:r>
              <a:rPr lang="es-ES_tradnl" sz="2400" dirty="0" smtClean="0">
                <a:effectLst/>
                <a:latin typeface="Arial" charset="0"/>
                <a:cs typeface="Arial" charset="0"/>
              </a:rPr>
              <a:t>¿Qué ropa se le da para que se vista?</a:t>
            </a:r>
          </a:p>
          <a:p>
            <a:pPr marL="0" indent="0"/>
            <a:endParaRPr lang="es-ES_tradnl" sz="2400" dirty="0" smtClean="0">
              <a:effectLst/>
              <a:latin typeface="Arial" charset="0"/>
              <a:cs typeface="Arial" charset="0"/>
            </a:endParaRPr>
          </a:p>
          <a:p>
            <a:pPr marL="0" indent="0"/>
            <a:r>
              <a:rPr lang="es-ES_tradnl" sz="2400" dirty="0" smtClean="0">
                <a:effectLst/>
                <a:latin typeface="Arial" charset="0"/>
                <a:cs typeface="Arial" charset="0"/>
              </a:rPr>
              <a:t>¿Cómo se espera que se comporte?</a:t>
            </a:r>
          </a:p>
          <a:p>
            <a:pPr marL="0" indent="0"/>
            <a:endParaRPr lang="es-ES_tradnl" dirty="0"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2677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4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Adentro </a:t>
            </a:r>
            <a:r>
              <a:rPr lang="es-ES_tradnl" dirty="0" smtClean="0">
                <a:latin typeface="Arial" charset="0"/>
                <a:cs typeface="Arial" charset="0"/>
              </a:rPr>
              <a:t>contra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 afuera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  <p:sp>
        <p:nvSpPr>
          <p:cNvPr id="20482" name="Content Placeholder 5"/>
          <p:cNvSpPr>
            <a:spLocks noGrp="1"/>
          </p:cNvSpPr>
          <p:nvPr>
            <p:ph idx="1"/>
          </p:nvPr>
        </p:nvSpPr>
        <p:spPr>
          <a:xfrm>
            <a:off x="685800" y="1295400"/>
            <a:ext cx="7772400" cy="4114800"/>
          </a:xfrm>
        </p:spPr>
        <p:txBody>
          <a:bodyPr/>
          <a:lstStyle/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POR LO GENERAL, los sentimientos internos de una persona concuerdan con sus partes corporales</a:t>
            </a:r>
            <a:endParaRPr lang="es-ES_tradnl" altLang="ja-JP" dirty="0" smtClean="0">
              <a:effectLst/>
              <a:latin typeface="Arial" charset="0"/>
              <a:cs typeface="Arial" charset="0"/>
            </a:endParaRPr>
          </a:p>
          <a:p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pPr lvl="1"/>
            <a:r>
              <a:rPr lang="es-ES_tradnl" dirty="0" smtClean="0">
                <a:effectLst/>
                <a:latin typeface="Arial" charset="0"/>
                <a:cs typeface="Arial" charset="0"/>
              </a:rPr>
              <a:t>Ven que tienen una vulva y piensan: “Soy </a:t>
            </a:r>
            <a:r>
              <a:rPr lang="es-ES_tradnl" dirty="0" smtClean="0">
                <a:latin typeface="Arial" charset="0"/>
                <a:cs typeface="Arial" charset="0"/>
              </a:rPr>
              <a:t>niña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”</a:t>
            </a:r>
            <a:endParaRPr lang="es-ES_tradnl" altLang="ja-JP" dirty="0" smtClean="0">
              <a:effectLst/>
              <a:latin typeface="Arial" charset="0"/>
              <a:cs typeface="Arial" charset="0"/>
            </a:endParaRPr>
          </a:p>
          <a:p>
            <a:pPr lvl="1">
              <a:buFont typeface="Wingdings" charset="0"/>
              <a:buNone/>
            </a:pPr>
            <a:r>
              <a:rPr lang="es-ES_tradnl" dirty="0" smtClean="0">
                <a:effectLst/>
                <a:latin typeface="Arial" charset="0"/>
                <a:cs typeface="Arial" charset="0"/>
              </a:rPr>
              <a:t>		                   	O</a:t>
            </a:r>
          </a:p>
          <a:p>
            <a:pPr lvl="1">
              <a:buFont typeface="Wingdings" charset="0"/>
              <a:buNone/>
            </a:pPr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pPr lvl="1"/>
            <a:r>
              <a:rPr lang="es-ES_tradnl" dirty="0" smtClean="0">
                <a:effectLst/>
                <a:latin typeface="Arial" charset="0"/>
                <a:cs typeface="Arial" charset="0"/>
              </a:rPr>
              <a:t>Ven que tienen un pene y piensan: “Soy </a:t>
            </a:r>
            <a:r>
              <a:rPr lang="es-ES_tradnl" dirty="0" smtClean="0">
                <a:latin typeface="Arial" charset="0"/>
                <a:cs typeface="Arial" charset="0"/>
              </a:rPr>
              <a:t>niño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”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906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s-ES_tradnl" dirty="0" smtClean="0">
                <a:effectLst/>
                <a:latin typeface="Arial"/>
                <a:cs typeface="Arial" charset="0"/>
              </a:rPr>
              <a:t>Pero no siempre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…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Para algunas personas, la forma en que se sienten por dentro no coincide con sus partes corporales sexuales. Tal vez tengan un pene, pero no se sienten como si fueran </a:t>
            </a:r>
            <a:r>
              <a:rPr lang="es-ES_tradnl" dirty="0" smtClean="0">
                <a:latin typeface="Arial" charset="0"/>
                <a:cs typeface="Arial" charset="0"/>
              </a:rPr>
              <a:t>niños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. </a:t>
            </a:r>
          </a:p>
          <a:p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A esto se le llama “transgénero”, o simplemente “trans”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32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Identidad de género contra </a:t>
            </a:r>
            <a:r>
              <a:rPr lang="es-ES_tradnl" dirty="0">
                <a:latin typeface="Arial" charset="0"/>
                <a:cs typeface="Arial" charset="0"/>
              </a:rPr>
              <a:t>e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xpresión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La identidad de género de una persona es lo que ella misma se llama: niño, niña, </a:t>
            </a:r>
            <a:r>
              <a:rPr lang="es-ES_tradnl" dirty="0" err="1" smtClean="0">
                <a:effectLst/>
                <a:latin typeface="Arial" charset="0"/>
                <a:cs typeface="Arial" charset="0"/>
              </a:rPr>
              <a:t>transgénero</a:t>
            </a:r>
            <a:r>
              <a:rPr lang="es-ES_tradnl" dirty="0" smtClean="0">
                <a:effectLst/>
                <a:latin typeface="Arial" charset="0"/>
                <a:cs typeface="Arial" charset="0"/>
              </a:rPr>
              <a:t>, etc.</a:t>
            </a:r>
          </a:p>
          <a:p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No importa lo que otras personas las llamen; cómo ellas se sienten por dentro es lo más importante.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9852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772400" cy="1143000"/>
          </a:xfrm>
        </p:spPr>
        <p:txBody>
          <a:bodyPr/>
          <a:lstStyle/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Identidad de género contra expresión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La expresión de género de una persona es la forma en que le hace saber a las demás personas cuál es su género.</a:t>
            </a:r>
          </a:p>
          <a:p>
            <a:endParaRPr lang="es-ES_tradnl" dirty="0" smtClean="0">
              <a:effectLst/>
              <a:latin typeface="Arial" charset="0"/>
              <a:cs typeface="Arial" charset="0"/>
            </a:endParaRPr>
          </a:p>
          <a:p>
            <a:r>
              <a:rPr lang="es-ES_tradnl" dirty="0" smtClean="0">
                <a:effectLst/>
                <a:latin typeface="Arial" charset="0"/>
                <a:cs typeface="Arial" charset="0"/>
              </a:rPr>
              <a:t>Esto puede ser mediante el nombre que use, la ropa que se ponga, los pronombres (él, ella, ellos) que use, cómo se conduce, etc.</a:t>
            </a:r>
            <a:endParaRPr lang="es-ES_tradnl" dirty="0"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06257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>
              <a:defRPr/>
            </a:pPr>
            <a:r>
              <a:rPr lang="es-ES_tradnl" dirty="0" smtClean="0">
                <a:latin typeface="Arial"/>
                <a:cs typeface="Arial" charset="0"/>
              </a:rPr>
              <a:t>Todo esto es distinto de</a:t>
            </a:r>
            <a:r>
              <a:rPr lang="es-ES_tradnl" dirty="0" smtClean="0">
                <a:latin typeface="Arial" charset="0"/>
                <a:cs typeface="Arial" charset="0"/>
              </a:rPr>
              <a:t>…</a:t>
            </a:r>
            <a:endParaRPr lang="es-ES_tradnl" dirty="0"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endParaRPr lang="es-ES_tradnl" dirty="0" smtClean="0">
              <a:ea typeface="+mn-ea"/>
              <a:cs typeface="+mn-cs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s-ES_tradnl" dirty="0" smtClean="0">
              <a:ea typeface="+mn-ea"/>
              <a:cs typeface="+mn-cs"/>
            </a:endParaRPr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es-ES_tradnl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la o</a:t>
            </a:r>
            <a:r>
              <a:rPr lang="es-ES_tradnl" sz="5400" dirty="0" smtClean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rientación sexual</a:t>
            </a:r>
            <a:endParaRPr lang="es-ES_tradnl" sz="5400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960902"/>
      </p:ext>
    </p:extLst>
  </p:cSld>
  <p:clrMapOvr>
    <a:masterClrMapping/>
  </p:clrMapOvr>
</p:sld>
</file>

<file path=ppt/theme/theme1.xml><?xml version="1.0" encoding="utf-8"?>
<a:theme xmlns:a="http://schemas.openxmlformats.org/drawingml/2006/main" name="1-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1-Advocates NEW_PPT_template.potx</Template>
  <TotalTime>83</TotalTime>
  <Words>615</Words>
  <Application>Microsoft Office PowerPoint</Application>
  <PresentationFormat>On-screen Show (4:3)</PresentationFormat>
  <Paragraphs>91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1-Advocates NEW_PPT_template</vt:lpstr>
      <vt:lpstr>Comprendiendo la identidad de género y la orientación sexual </vt:lpstr>
      <vt:lpstr>¿Qué es género?</vt:lpstr>
      <vt:lpstr>Chicos y chicas</vt:lpstr>
      <vt:lpstr>Por ejemplo…</vt:lpstr>
      <vt:lpstr>Adentro contra afuera</vt:lpstr>
      <vt:lpstr>Pero no siempre…</vt:lpstr>
      <vt:lpstr>Identidad de género contra expresión</vt:lpstr>
      <vt:lpstr>Identidad de género contra expresión</vt:lpstr>
      <vt:lpstr>Todo esto es distinto de…</vt:lpstr>
      <vt:lpstr>¿Qué es la “orientación sexual”?</vt:lpstr>
      <vt:lpstr>¿Qué es la “orientación sexual”?</vt:lpstr>
      <vt:lpstr>Categorías actuales para la orientación sexual</vt:lpstr>
    </vt:vector>
  </TitlesOfParts>
  <Company>Rosanna Dixon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Rosanna Dixon</dc:creator>
  <cp:lastModifiedBy>Edward Corporal</cp:lastModifiedBy>
  <cp:revision>28</cp:revision>
  <dcterms:created xsi:type="dcterms:W3CDTF">2010-07-30T18:51:35Z</dcterms:created>
  <dcterms:modified xsi:type="dcterms:W3CDTF">2018-01-05T18:23:28Z</dcterms:modified>
</cp:coreProperties>
</file>