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3" r:id="rId3"/>
    <p:sldId id="264" r:id="rId4"/>
    <p:sldId id="258" r:id="rId5"/>
    <p:sldId id="257" r:id="rId6"/>
    <p:sldId id="260" r:id="rId7"/>
    <p:sldId id="259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8" d="100"/>
          <a:sy n="108" d="100"/>
        </p:scale>
        <p:origin x="-7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29CCB-22FA-4AAD-AC81-5AF8078DCACE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224E4-0CE2-40CF-AF18-E6AF909762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69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7</a:t>
            </a:r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8</a:t>
            </a:r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9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21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87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515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6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277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2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108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167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278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1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5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31F12-988E-45FA-BAC5-95670469A8F4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9238A-894D-47A3-A0A5-634BCB99514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FY_logo_small-8-18-11_WEB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4047" y="5754350"/>
            <a:ext cx="1981939" cy="1067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048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475" y="2874963"/>
            <a:ext cx="6858000" cy="2387600"/>
          </a:xfrm>
        </p:spPr>
        <p:txBody>
          <a:bodyPr>
            <a:noAutofit/>
          </a:bodyPr>
          <a:lstStyle/>
          <a:p>
            <a:pPr marL="0" indent="0"/>
            <a:r>
              <a:rPr lang="es-ES_tradnl" sz="4800" b="1" dirty="0" smtClean="0"/>
              <a:t>¿Cómo es el colegio para los alumnos LGBTQ?</a:t>
            </a:r>
            <a:r>
              <a:rPr lang="es-ES_tradnl" sz="3200" b="1" dirty="0" smtClean="0"/>
              <a:t/>
            </a:r>
            <a:br>
              <a:rPr lang="es-ES_tradnl" sz="3200" b="1" dirty="0" smtClean="0"/>
            </a:br>
            <a:r>
              <a:rPr lang="es-ES_tradnl" sz="3200" b="1" dirty="0" smtClean="0"/>
              <a:t/>
            </a:r>
            <a:br>
              <a:rPr lang="es-ES_tradnl" sz="3200" b="1" dirty="0" smtClean="0"/>
            </a:br>
            <a:r>
              <a:rPr lang="es-ES" sz="2400" dirty="0" smtClean="0"/>
              <a:t>Creando </a:t>
            </a:r>
            <a:r>
              <a:rPr lang="es-ES" sz="2400" dirty="0"/>
              <a:t>un colegio seguro y celebrando a </a:t>
            </a:r>
            <a:r>
              <a:rPr lang="es-ES" sz="2400" dirty="0" smtClean="0"/>
              <a:t>todos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s-ES_tradnl" sz="2400" dirty="0">
                <a:latin typeface="Arial" pitchFamily="34" charset="0"/>
                <a:cs typeface="Arial" pitchFamily="34" charset="0"/>
              </a:rPr>
              <a:t>p</a:t>
            </a:r>
            <a:r>
              <a:rPr lang="es-ES_tradnl" sz="2400" dirty="0"/>
              <a:t>lan de clase del </a:t>
            </a:r>
            <a:r>
              <a:rPr lang="es-ES_tradnl" sz="2400" dirty="0" smtClean="0"/>
              <a:t>8</a:t>
            </a:r>
            <a:r>
              <a:rPr lang="fr-FR" sz="2400" dirty="0" smtClean="0"/>
              <a:t>°g</a:t>
            </a:r>
            <a:r>
              <a:rPr lang="es-ES_tradnl" sz="2400" dirty="0" err="1"/>
              <a:t>rado</a:t>
            </a:r>
            <a:r>
              <a:rPr lang="es-ES_tradnl" sz="2400" dirty="0"/>
              <a:t> tomado de: </a:t>
            </a:r>
            <a:br>
              <a:rPr lang="es-ES_tradnl" sz="2400" dirty="0"/>
            </a:br>
            <a:r>
              <a:rPr lang="es-ES_tradnl" sz="2400" dirty="0"/>
              <a:t>“Derechos, Respeto, Responsabilidad: Un Currículo de Educación Sexual para K-12”.</a:t>
            </a:r>
            <a:br>
              <a:rPr lang="es-ES_tradnl" sz="2400" dirty="0"/>
            </a:br>
            <a:endParaRPr lang="es-ES_tradnl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298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+mn-lt"/>
              </a:rPr>
              <a:t>Bueno… Hay malas </a:t>
            </a:r>
            <a:r>
              <a:rPr lang="es-ES_tradnl" b="1" dirty="0">
                <a:latin typeface="+mn-lt"/>
              </a:rPr>
              <a:t>n</a:t>
            </a:r>
            <a:r>
              <a:rPr lang="es-ES_tradnl" b="1" dirty="0" smtClean="0">
                <a:latin typeface="+mn-lt"/>
              </a:rPr>
              <a:t>oticias y buenas </a:t>
            </a:r>
            <a:r>
              <a:rPr lang="es-ES_tradnl" b="1" dirty="0">
                <a:latin typeface="+mn-lt"/>
              </a:rPr>
              <a:t>n</a:t>
            </a:r>
            <a:r>
              <a:rPr lang="es-ES_tradnl" b="1" dirty="0" smtClean="0">
                <a:latin typeface="+mn-lt"/>
              </a:rPr>
              <a:t>oticias…</a:t>
            </a:r>
            <a:br>
              <a:rPr lang="es-ES_tradnl" b="1" dirty="0" smtClean="0">
                <a:latin typeface="+mn-lt"/>
              </a:rPr>
            </a:b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b="1" dirty="0" smtClean="0"/>
              <a:t>El colegio puede ser un lugar hostil e inseguro para los alumnos LGBTQ (dependiendo de donde vivan).</a:t>
            </a:r>
          </a:p>
          <a:p>
            <a:endParaRPr lang="es-ES_tradnl" b="1" dirty="0" smtClean="0"/>
          </a:p>
          <a:p>
            <a:r>
              <a:rPr lang="es-ES_tradnl" b="1" dirty="0" smtClean="0"/>
              <a:t>El colegio puede ser un lugar con un ambiente acogedor y afirmante para los alumnos de todas las orientaciones sexuales y géneros.</a:t>
            </a:r>
          </a:p>
          <a:p>
            <a:endParaRPr lang="es-ES_tradnl" b="1" dirty="0" smtClean="0"/>
          </a:p>
          <a:p>
            <a:r>
              <a:rPr lang="es-ES_tradnl" b="1" dirty="0" smtClean="0"/>
              <a:t>¡Y eso depende de todos nosotros!</a:t>
            </a:r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452570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+mn-lt"/>
              </a:rPr>
              <a:t>Red de Educación Gay, Lesbiana y Heterosexual </a:t>
            </a:r>
            <a:r>
              <a:rPr lang="es-ES_tradnl" sz="3100" b="1" dirty="0" smtClean="0">
                <a:latin typeface="+mn-lt"/>
              </a:rPr>
              <a:t>(GLSEN, por sus siglas en inglés)</a:t>
            </a:r>
            <a:endParaRPr lang="es-ES_tradnl" sz="31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s-ES_tradnl" b="1" dirty="0" smtClean="0"/>
          </a:p>
          <a:p>
            <a:pPr marL="0" indent="0" algn="ctr">
              <a:buNone/>
            </a:pPr>
            <a:r>
              <a:rPr lang="es-ES_tradnl" b="1" dirty="0" smtClean="0"/>
              <a:t>Encuesta Nacional 2013 del Ambiente Escolar</a:t>
            </a:r>
          </a:p>
          <a:p>
            <a:pPr marL="0" indent="0" algn="ctr">
              <a:buNone/>
            </a:pPr>
            <a:r>
              <a:rPr lang="es-ES_tradnl" b="1" dirty="0" smtClean="0"/>
              <a:t>  http://www.glsen.org/sites/default/files/2013%20National%20School%20Climate%20Survey%20Full%20Report_0.pdf</a:t>
            </a:r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31735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smtClean="0">
                <a:latin typeface="+mn-lt"/>
              </a:rPr>
              <a:t>El acoso de los alumnos LGBTQ todavía es prevalente a nivel nacional</a:t>
            </a:r>
            <a:endParaRPr lang="es-ES_tradnl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 algn="ctr">
              <a:buNone/>
            </a:pPr>
            <a:r>
              <a:rPr lang="es-ES_tradnl" sz="6000" b="1" dirty="0" smtClean="0"/>
              <a:t>El 85% de los alumnos LGBTQ que participaron en la encuesta han sido hostigados verbalmente.</a:t>
            </a:r>
            <a:endParaRPr lang="es-ES_tradnl" sz="6000" b="1" dirty="0"/>
          </a:p>
        </p:txBody>
      </p:sp>
    </p:spTree>
    <p:extLst>
      <p:ext uri="{BB962C8B-B14F-4D97-AF65-F5344CB8AC3E}">
        <p14:creationId xmlns:p14="http://schemas.microsoft.com/office/powerpoint/2010/main" val="308978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en-US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_tradnl" sz="6000" b="1" dirty="0" smtClean="0"/>
              <a:t>Más de la mitad de los alumnos frecuentemente escuchan comentarios como “maricón” o “lesbiana”.</a:t>
            </a:r>
            <a:endParaRPr lang="es-ES_tradnl" sz="6000" b="1" dirty="0"/>
          </a:p>
        </p:txBody>
      </p:sp>
    </p:spTree>
    <p:extLst>
      <p:ext uri="{BB962C8B-B14F-4D97-AF65-F5344CB8AC3E}">
        <p14:creationId xmlns:p14="http://schemas.microsoft.com/office/powerpoint/2010/main" val="364755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_tradnl" b="1" dirty="0" smtClean="0">
                <a:latin typeface="+mn-lt"/>
              </a:rPr>
              <a:t>A veces este sesgo no es violento, pero igualmente, es discriminación</a:t>
            </a:r>
            <a:endParaRPr lang="es-ES_tradnl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 marL="0" indent="0" algn="ctr">
              <a:buNone/>
            </a:pPr>
            <a:r>
              <a:rPr lang="es-ES_tradnl" sz="6000" b="1" dirty="0" smtClean="0"/>
              <a:t>El 56% de los alumnos LGBTQ sufrió discriminación por políticas escolares (castigos por demostraciones públicas de afecto, no permitir la creación de una alianza gay-heterosexual, o no permitirles asistir a una función del colegio con una pareja del mismo sexo).</a:t>
            </a:r>
            <a:endParaRPr lang="es-ES_tradnl" sz="6000" b="1" dirty="0"/>
          </a:p>
        </p:txBody>
      </p:sp>
    </p:spTree>
    <p:extLst>
      <p:ext uri="{BB962C8B-B14F-4D97-AF65-F5344CB8AC3E}">
        <p14:creationId xmlns:p14="http://schemas.microsoft.com/office/powerpoint/2010/main" val="1176705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+mn-lt"/>
              </a:rPr>
              <a:t>¿Cuál es el impacto?</a:t>
            </a:r>
            <a:endParaRPr lang="es-ES_tradnl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es-ES_tradnl" sz="6000" b="1" dirty="0" smtClean="0"/>
              <a:t>Los alumnos LGBTQ victimizados en el colegio:</a:t>
            </a:r>
          </a:p>
          <a:p>
            <a:pPr marL="0" indent="0" algn="ctr">
              <a:buNone/>
            </a:pPr>
            <a:endParaRPr lang="es-ES_tradnl" sz="6000" b="1" dirty="0" smtClean="0"/>
          </a:p>
          <a:p>
            <a:pPr>
              <a:lnSpc>
                <a:spcPct val="120000"/>
              </a:lnSpc>
            </a:pPr>
            <a:r>
              <a:rPr lang="es-ES_tradnl" sz="6000" b="1" dirty="0" smtClean="0"/>
              <a:t> Pueden tener notas más bajas</a:t>
            </a:r>
          </a:p>
          <a:p>
            <a:pPr>
              <a:lnSpc>
                <a:spcPct val="120000"/>
              </a:lnSpc>
            </a:pPr>
            <a:r>
              <a:rPr lang="es-ES_tradnl" sz="6000" b="1" dirty="0" smtClean="0"/>
              <a:t> Tienen menos probabilidades de planificar una educación universitaria</a:t>
            </a:r>
          </a:p>
          <a:p>
            <a:pPr>
              <a:lnSpc>
                <a:spcPct val="120000"/>
              </a:lnSpc>
            </a:pPr>
            <a:r>
              <a:rPr lang="es-ES_tradnl" sz="6000" b="1" dirty="0" smtClean="0"/>
              <a:t>A menudo se sienten mal consigo mismos</a:t>
            </a:r>
            <a:br>
              <a:rPr lang="es-ES_tradnl" sz="6000" b="1" dirty="0" smtClean="0"/>
            </a:br>
            <a:endParaRPr lang="es-ES_tradnl" sz="6000" b="1" dirty="0"/>
          </a:p>
        </p:txBody>
      </p:sp>
    </p:spTree>
    <p:extLst>
      <p:ext uri="{BB962C8B-B14F-4D97-AF65-F5344CB8AC3E}">
        <p14:creationId xmlns:p14="http://schemas.microsoft.com/office/powerpoint/2010/main" val="3978778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+mn-lt"/>
              </a:rPr>
              <a:t> (Espera. Dijimos que había </a:t>
            </a:r>
            <a:r>
              <a:rPr lang="es-ES_tradnl" b="1" dirty="0">
                <a:latin typeface="+mn-lt"/>
              </a:rPr>
              <a:t>b</a:t>
            </a:r>
            <a:r>
              <a:rPr lang="es-ES_tradnl" b="1" dirty="0" smtClean="0">
                <a:latin typeface="+mn-lt"/>
              </a:rPr>
              <a:t>uenas </a:t>
            </a:r>
            <a:r>
              <a:rPr lang="es-ES_tradnl" b="1" dirty="0">
                <a:latin typeface="+mn-lt"/>
              </a:rPr>
              <a:t>n</a:t>
            </a:r>
            <a:r>
              <a:rPr lang="es-ES_tradnl" b="1" dirty="0" smtClean="0">
                <a:latin typeface="+mn-lt"/>
              </a:rPr>
              <a:t>oticias…)</a:t>
            </a:r>
            <a:endParaRPr lang="es-ES_tradnl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b="1" dirty="0" smtClean="0"/>
              <a:t>¡Sí, las hay! Cuando los colegios y los alumnos hacen esfuerzos para ser más incluyentes, ¡los impactos negativos bajan o desaparecen del todo!</a:t>
            </a:r>
          </a:p>
          <a:p>
            <a:endParaRPr lang="es-ES_tradnl" b="1" dirty="0" smtClean="0"/>
          </a:p>
          <a:p>
            <a:r>
              <a:rPr lang="es-ES_tradnl" b="1" dirty="0" smtClean="0"/>
              <a:t>Estos esfuerzos pueden incluir:</a:t>
            </a:r>
          </a:p>
          <a:p>
            <a:pPr lvl="1"/>
            <a:r>
              <a:rPr lang="es-ES_tradnl" b="1" dirty="0" smtClean="0"/>
              <a:t>Una alianza o club gay-heterosexual</a:t>
            </a:r>
          </a:p>
          <a:p>
            <a:pPr lvl="1"/>
            <a:r>
              <a:rPr lang="es-ES_tradnl" b="1" dirty="0" smtClean="0"/>
              <a:t>Materiales para un curso y libros que incluyan a personas LGBTQ  de manera positiva</a:t>
            </a:r>
          </a:p>
          <a:p>
            <a:pPr lvl="1"/>
            <a:r>
              <a:rPr lang="es-ES_tradnl" b="1" dirty="0" smtClean="0"/>
              <a:t>Maestros y demás personal que promueva la seguridad y la inclusión de todos los alumnos</a:t>
            </a:r>
          </a:p>
          <a:p>
            <a:pPr lvl="1"/>
            <a:r>
              <a:rPr lang="es-ES_tradnl" b="1" dirty="0" smtClean="0"/>
              <a:t>Políticas contra el acoso que específicamente mencionan la orientación sexual y el género</a:t>
            </a:r>
          </a:p>
          <a:p>
            <a:endParaRPr lang="es-ES_tradnl" b="1" dirty="0" smtClean="0"/>
          </a:p>
          <a:p>
            <a:endParaRPr lang="es-ES_tradnl" b="1" dirty="0"/>
          </a:p>
        </p:txBody>
      </p:sp>
    </p:spTree>
    <p:extLst>
      <p:ext uri="{BB962C8B-B14F-4D97-AF65-F5344CB8AC3E}">
        <p14:creationId xmlns:p14="http://schemas.microsoft.com/office/powerpoint/2010/main" val="2188372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b="1" dirty="0" smtClean="0">
                <a:latin typeface="+mn-lt"/>
              </a:rPr>
              <a:t>Cuando existen </a:t>
            </a:r>
            <a:r>
              <a:rPr lang="es-ES_tradnl" b="1" dirty="0">
                <a:latin typeface="+mn-lt"/>
              </a:rPr>
              <a:t>e</a:t>
            </a:r>
            <a:r>
              <a:rPr lang="es-ES_tradnl" b="1" dirty="0" smtClean="0">
                <a:latin typeface="+mn-lt"/>
              </a:rPr>
              <a:t>stas </a:t>
            </a:r>
            <a:r>
              <a:rPr lang="es-ES_tradnl" b="1" dirty="0">
                <a:latin typeface="+mn-lt"/>
              </a:rPr>
              <a:t>c</a:t>
            </a:r>
            <a:r>
              <a:rPr lang="es-ES_tradnl" b="1" dirty="0" smtClean="0">
                <a:latin typeface="+mn-lt"/>
              </a:rPr>
              <a:t>osas…</a:t>
            </a:r>
            <a:endParaRPr lang="es-ES_tradnl" b="1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s-ES_tradnl" sz="6000" b="1" dirty="0" smtClean="0"/>
              <a:t> Baja el uso de lenguaje del odio</a:t>
            </a:r>
            <a:br>
              <a:rPr lang="es-ES_tradnl" sz="6000" b="1" dirty="0" smtClean="0"/>
            </a:br>
            <a:endParaRPr lang="es-ES_tradnl" sz="6000" b="1" dirty="0" smtClean="0"/>
          </a:p>
          <a:p>
            <a:r>
              <a:rPr lang="es-ES_tradnl" sz="6000" b="1" dirty="0" smtClean="0"/>
              <a:t> Los alumnos se sienten más conectados a su comunidad estudiantil</a:t>
            </a:r>
            <a:br>
              <a:rPr lang="es-ES_tradnl" sz="6000" b="1" dirty="0" smtClean="0"/>
            </a:br>
            <a:endParaRPr lang="es-ES_tradnl" sz="6000" b="1" dirty="0" smtClean="0"/>
          </a:p>
          <a:p>
            <a:r>
              <a:rPr lang="es-ES_tradnl" sz="6000" b="1" dirty="0" smtClean="0"/>
              <a:t> Los alumnos tienen menos probabilidades de faltar al colegio por preocupaciones sobre su seguridad </a:t>
            </a:r>
            <a:br>
              <a:rPr lang="es-ES_tradnl" sz="6000" b="1" dirty="0" smtClean="0"/>
            </a:br>
            <a:endParaRPr lang="es-ES_tradnl" sz="6000" b="1" dirty="0" smtClean="0"/>
          </a:p>
          <a:p>
            <a:r>
              <a:rPr lang="es-ES_tradnl" sz="6000" b="1" dirty="0" smtClean="0"/>
              <a:t> Suben los promedios de calificaciones</a:t>
            </a:r>
          </a:p>
        </p:txBody>
      </p:sp>
    </p:spTree>
    <p:extLst>
      <p:ext uri="{BB962C8B-B14F-4D97-AF65-F5344CB8AC3E}">
        <p14:creationId xmlns:p14="http://schemas.microsoft.com/office/powerpoint/2010/main" val="3045377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</TotalTime>
  <Words>350</Words>
  <Application>Microsoft Office PowerPoint</Application>
  <PresentationFormat>On-screen Show (4:3)</PresentationFormat>
  <Paragraphs>48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¿Cómo es el colegio para los alumnos LGBTQ?  Creando un colegio seguro y celebrando a todos, plan de clase del 8°grado tomado de:  “Derechos, Respeto, Responsabilidad: Un Currículo de Educación Sexual para K-12”. </vt:lpstr>
      <vt:lpstr>Bueno… Hay malas noticias y buenas noticias… </vt:lpstr>
      <vt:lpstr>Red de Educación Gay, Lesbiana y Heterosexual (GLSEN, por sus siglas en inglés)</vt:lpstr>
      <vt:lpstr>El acoso de los alumnos LGBTQ todavía es prevalente a nivel nacional</vt:lpstr>
      <vt:lpstr>PowerPoint Presentation</vt:lpstr>
      <vt:lpstr>A veces este sesgo no es violento, pero igualmente, es discriminación</vt:lpstr>
      <vt:lpstr>¿Cuál es el impacto?</vt:lpstr>
      <vt:lpstr> (Espera. Dijimos que había buenas noticias…)</vt:lpstr>
      <vt:lpstr>Cuando existen estas cosas…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Makes A Safe School?</dc:title>
  <dc:creator>Elizabeth Schroeder</dc:creator>
  <cp:lastModifiedBy>Edward Corporal</cp:lastModifiedBy>
  <cp:revision>30</cp:revision>
  <dcterms:created xsi:type="dcterms:W3CDTF">2015-08-25T12:11:20Z</dcterms:created>
  <dcterms:modified xsi:type="dcterms:W3CDTF">2018-01-05T18:40:35Z</dcterms:modified>
</cp:coreProperties>
</file>