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67" r:id="rId2"/>
    <p:sldId id="262" r:id="rId3"/>
    <p:sldId id="263" r:id="rId4"/>
    <p:sldId id="266" r:id="rId5"/>
    <p:sldId id="264" r:id="rId6"/>
    <p:sldId id="265"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ora Gelperin" initials="" lastIdx="1" clrIdx="0"/>
  <p:cmAuthor id="1" name="USUARIO" initials="U" lastIdx="16" clrIdx="1"/>
  <p:cmAuthor id="2" name="nicole" initials="n"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08" autoAdjust="0"/>
    <p:restoredTop sz="94660"/>
  </p:normalViewPr>
  <p:slideViewPr>
    <p:cSldViewPr snapToGrid="0" snapToObjects="1">
      <p:cViewPr>
        <p:scale>
          <a:sx n="94" d="100"/>
          <a:sy n="94" d="100"/>
        </p:scale>
        <p:origin x="-690" y="3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00" d="100"/>
          <a:sy n="100" d="100"/>
        </p:scale>
        <p:origin x="-2592" y="21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8BAFBE8-68B4-4392-B9DE-2702D51BDF38}" type="datetimeFigureOut">
              <a:rPr lang="es-ES" smtClean="0"/>
              <a:pPr/>
              <a:t>13/12/2017</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950D54-0CFE-4777-A7F9-3375A6C09511}" type="slidenum">
              <a:rPr lang="es-ES" smtClean="0"/>
              <a:pPr/>
              <a:t>‹#›</a:t>
            </a:fld>
            <a:endParaRPr lang="es-ES"/>
          </a:p>
        </p:txBody>
      </p:sp>
    </p:spTree>
    <p:extLst>
      <p:ext uri="{BB962C8B-B14F-4D97-AF65-F5344CB8AC3E}">
        <p14:creationId xmlns:p14="http://schemas.microsoft.com/office/powerpoint/2010/main" val="2658207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r>
              <a:rPr lang="es-ES_tradnl" smtClean="0"/>
              <a:t>1</a:t>
            </a:r>
            <a:endParaRPr 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r>
              <a:rPr lang="es-ES_tradnl" smtClean="0"/>
              <a:t>2</a:t>
            </a:r>
            <a:endParaRPr 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r>
              <a:rPr lang="es-ES_tradnl" smtClean="0"/>
              <a:t>3</a:t>
            </a:r>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r>
              <a:rPr lang="es-ES_tradnl" smtClean="0"/>
              <a:t>4</a:t>
            </a:r>
            <a:endParaRPr 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r>
              <a:rPr lang="es-ES_tradnl" smtClean="0"/>
              <a:t>5</a:t>
            </a:r>
            <a:endParaRPr lang="es-ES_trad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r>
              <a:rPr lang="es-ES_tradnl" smtClean="0"/>
              <a:t>6</a:t>
            </a:r>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9"/>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F2AC7B4A-B503-0647-9E89-6994AA04F74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14439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D07054AD-A1F7-4F49-BD34-3D45287FAE0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05746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442D6DB1-95A2-134E-B54B-FC793867301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21144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84A312D2-F0C4-C445-B2DF-C10EE0E9506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301672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4"/>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2441C086-C874-D941-9EA0-E34C271974C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644518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42894890-3B89-3C42-88D1-74842000CE3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71030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97EE35A8-5249-1C40-8C7D-FF5D945A2B3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54564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1DD5DDCF-59EC-A04B-B36E-19CC1FD2984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78663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US">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CB6ED17C-74E0-A240-9EE1-9BCB43767B4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29675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DFCD744C-EF90-1A45-BB08-372804ECFFB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31250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B2CF013D-FB92-D942-B3DF-3B47E22EC62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68875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lvl1pPr>
          </a:lstStyle>
          <a:p>
            <a:pPr defTabSz="914400" eaLnBrk="0" fontAlgn="base" hangingPunct="0">
              <a:spcBef>
                <a:spcPct val="0"/>
              </a:spcBef>
              <a:spcAft>
                <a:spcPct val="0"/>
              </a:spcAft>
            </a:pPr>
            <a:endParaRPr lang="en-US">
              <a:solidFill>
                <a:srgbClr val="000000"/>
              </a:solidFill>
              <a:latin typeface="Arial" charset="0"/>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lvl1pPr>
          </a:lstStyle>
          <a:p>
            <a:pPr defTabSz="914400" eaLnBrk="0" fontAlgn="base" hangingPunct="0">
              <a:spcBef>
                <a:spcPct val="0"/>
              </a:spcBef>
              <a:spcAft>
                <a:spcPct val="0"/>
              </a:spcAft>
            </a:pPr>
            <a:fld id="{2FA97541-3F81-5648-8384-F117A887DA48}" type="slidenum">
              <a:rPr lang="en-US">
                <a:solidFill>
                  <a:srgbClr val="000000"/>
                </a:solidFill>
                <a:latin typeface="Arial" charset="0"/>
              </a:rPr>
              <a:pPr defTabSz="914400" eaLnBrk="0" fontAlgn="base" hangingPunct="0">
                <a:spcBef>
                  <a:spcPct val="0"/>
                </a:spcBef>
                <a:spcAft>
                  <a:spcPct val="0"/>
                </a:spcAft>
              </a:pPr>
              <a:t>‹#›</a:t>
            </a:fld>
            <a:endParaRPr lang="en-US">
              <a:solidFill>
                <a:srgbClr val="000000"/>
              </a:solidFill>
              <a:latin typeface="Arial" charset="0"/>
            </a:endParaRPr>
          </a:p>
        </p:txBody>
      </p:sp>
      <p:pic>
        <p:nvPicPr>
          <p:cNvPr id="1033" name="Picture 9" descr="3Rs-tag7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316667"/>
            <a:ext cx="2362200" cy="5413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54962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000">
          <a:solidFill>
            <a:srgbClr val="1B75BB"/>
          </a:solidFill>
          <a:latin typeface="+mj-lt"/>
          <a:ea typeface="+mj-ea"/>
          <a:cs typeface="+mj-cs"/>
        </a:defRPr>
      </a:lvl1pPr>
      <a:lvl2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2pPr>
      <a:lvl3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3pPr>
      <a:lvl4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4pPr>
      <a:lvl5pPr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5pPr>
      <a:lvl6pPr marL="4572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6pPr>
      <a:lvl7pPr marL="9144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7pPr>
      <a:lvl8pPr marL="13716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8pPr>
      <a:lvl9pPr marL="1828800" algn="ctr" rtl="0" eaLnBrk="1" fontAlgn="base" hangingPunct="1">
        <a:spcBef>
          <a:spcPct val="0"/>
        </a:spcBef>
        <a:spcAft>
          <a:spcPct val="0"/>
        </a:spcAft>
        <a:defRPr sz="4000">
          <a:solidFill>
            <a:srgbClr val="1B75BB"/>
          </a:solidFill>
          <a:latin typeface="Gotham Book" charset="0"/>
          <a:ea typeface="ＭＳ Ｐゴシック" charset="0"/>
          <a:cs typeface="ＭＳ Ｐゴシック"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1395416"/>
            <a:ext cx="7772400" cy="1470025"/>
          </a:xfrm>
        </p:spPr>
        <p:txBody>
          <a:bodyPr/>
          <a:lstStyle/>
          <a:p>
            <a:r>
              <a:rPr lang="es-ES_tradnl" b="1" dirty="0" smtClean="0"/>
              <a:t>Tenle confianza o deséchalo </a:t>
            </a:r>
            <a:endParaRPr lang="es-ES_tradnl" b="1" dirty="0"/>
          </a:p>
        </p:txBody>
      </p:sp>
      <p:sp>
        <p:nvSpPr>
          <p:cNvPr id="6" name="Subtitle 5"/>
          <p:cNvSpPr>
            <a:spLocks noGrp="1"/>
          </p:cNvSpPr>
          <p:nvPr>
            <p:ph type="subTitle" idx="1"/>
          </p:nvPr>
        </p:nvSpPr>
        <p:spPr>
          <a:xfrm>
            <a:off x="1371600" y="3009900"/>
            <a:ext cx="6400800" cy="1752600"/>
          </a:xfrm>
        </p:spPr>
        <p:txBody>
          <a:bodyPr/>
          <a:lstStyle/>
          <a:p>
            <a:r>
              <a:rPr lang="es-ES_tradnl" sz="2800" dirty="0" smtClean="0"/>
              <a:t>Plan de clase </a:t>
            </a:r>
            <a:r>
              <a:rPr lang="es-ES_tradnl" sz="2800" dirty="0" smtClean="0"/>
              <a:t>del </a:t>
            </a:r>
            <a:r>
              <a:rPr lang="es-ES_tradnl" sz="2800" dirty="0" smtClean="0"/>
              <a:t>decimo</a:t>
            </a:r>
            <a:r>
              <a:rPr lang="es-ES_tradnl" sz="2800" dirty="0" smtClean="0"/>
              <a:t> </a:t>
            </a:r>
            <a:r>
              <a:rPr lang="es-ES_tradnl" sz="2800" dirty="0" smtClean="0"/>
              <a:t>grado </a:t>
            </a:r>
            <a:r>
              <a:rPr lang="es-ES_tradnl" sz="2800" dirty="0" smtClean="0"/>
              <a:t>tomado </a:t>
            </a:r>
            <a:r>
              <a:rPr lang="es-ES_tradnl" sz="2800" dirty="0" smtClean="0"/>
              <a:t>de:</a:t>
            </a:r>
          </a:p>
          <a:p>
            <a:r>
              <a:rPr lang="es-ES_tradnl" sz="2800" dirty="0" smtClean="0"/>
              <a:t>“Derechos, Respeto, Responsabilidad: Un Currículo de Educación Sexual para K-12”.</a:t>
            </a:r>
          </a:p>
          <a:p>
            <a:endParaRPr lang="es-ES_tradnl" sz="2800" dirty="0" smtClean="0"/>
          </a:p>
          <a:p>
            <a:endParaRPr lang="es-ES_tradnl" sz="2800" dirty="0"/>
          </a:p>
        </p:txBody>
      </p:sp>
      <p:pic>
        <p:nvPicPr>
          <p:cNvPr id="4" name="Picture 3" descr="afy_logo-medium-WEB-2-18-1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15200" y="6040244"/>
            <a:ext cx="1828800" cy="817756"/>
          </a:xfrm>
          <a:prstGeom prst="rect">
            <a:avLst/>
          </a:prstGeom>
        </p:spPr>
      </p:pic>
    </p:spTree>
    <p:extLst>
      <p:ext uri="{BB962C8B-B14F-4D97-AF65-F5344CB8AC3E}">
        <p14:creationId xmlns:p14="http://schemas.microsoft.com/office/powerpoint/2010/main" val="1002290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812800" y="2045970"/>
            <a:ext cx="7772400" cy="1470025"/>
          </a:xfrm>
        </p:spPr>
        <p:txBody>
          <a:bodyPr>
            <a:normAutofit fontScale="90000"/>
          </a:bodyPr>
          <a:lstStyle/>
          <a:p>
            <a:r>
              <a:rPr lang="es-ES_tradnl" dirty="0" smtClean="0">
                <a:latin typeface="Arial" pitchFamily="34" charset="0"/>
                <a:cs typeface="Arial" pitchFamily="34" charset="0"/>
              </a:rPr>
              <a:t>La información sobre la sexualidad deberá ser confiable, actualizada y precisa. (¿Qué significa eso?)</a:t>
            </a:r>
            <a:br>
              <a:rPr lang="es-ES_tradnl" dirty="0" smtClean="0">
                <a:latin typeface="Arial" pitchFamily="34" charset="0"/>
                <a:cs typeface="Arial" pitchFamily="34" charset="0"/>
              </a:rPr>
            </a:br>
            <a:r>
              <a:rPr lang="es-ES_tradnl" dirty="0" smtClean="0">
                <a:latin typeface="Arial" pitchFamily="34" charset="0"/>
                <a:cs typeface="Arial" pitchFamily="34" charset="0"/>
              </a:rPr>
              <a:t/>
            </a:r>
            <a:br>
              <a:rPr lang="es-ES_tradnl" dirty="0" smtClean="0">
                <a:latin typeface="Arial" pitchFamily="34" charset="0"/>
                <a:cs typeface="Arial" pitchFamily="34" charset="0"/>
              </a:rPr>
            </a:br>
            <a:endParaRPr lang="es-ES_tradnl" b="1" dirty="0">
              <a:latin typeface="Arial" pitchFamily="34" charset="0"/>
              <a:cs typeface="Arial" pitchFamily="34" charset="0"/>
            </a:endParaRPr>
          </a:p>
        </p:txBody>
      </p:sp>
      <p:pic>
        <p:nvPicPr>
          <p:cNvPr id="3" name="Picture 3" descr="AFY_LOGO.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65988" y="5943600"/>
            <a:ext cx="155575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3986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b="1" dirty="0" smtClean="0">
                <a:latin typeface="Arial"/>
                <a:cs typeface="Arial"/>
              </a:rPr>
              <a:t>Confiable</a:t>
            </a:r>
            <a:endParaRPr lang="es-ES_tradnl" b="1" dirty="0">
              <a:latin typeface="Arial"/>
              <a:cs typeface="Arial"/>
            </a:endParaRPr>
          </a:p>
        </p:txBody>
      </p:sp>
      <p:sp>
        <p:nvSpPr>
          <p:cNvPr id="3" name="Content Placeholder 2"/>
          <p:cNvSpPr>
            <a:spLocks noGrp="1"/>
          </p:cNvSpPr>
          <p:nvPr>
            <p:ph idx="1"/>
          </p:nvPr>
        </p:nvSpPr>
        <p:spPr/>
        <p:txBody>
          <a:bodyPr>
            <a:normAutofit/>
          </a:bodyPr>
          <a:lstStyle/>
          <a:p>
            <a:pPr marL="0" indent="0" algn="ctr">
              <a:buNone/>
            </a:pPr>
            <a:r>
              <a:rPr lang="es-ES_tradnl" sz="4800" dirty="0" smtClean="0">
                <a:latin typeface="Arial" pitchFamily="34" charset="0"/>
                <a:cs typeface="Arial" pitchFamily="34" charset="0"/>
              </a:rPr>
              <a:t>La información confiable es </a:t>
            </a:r>
            <a:r>
              <a:rPr lang="es-ES_tradnl" sz="4800" b="1" dirty="0" smtClean="0">
                <a:latin typeface="Arial" pitchFamily="34" charset="0"/>
                <a:cs typeface="Arial" pitchFamily="34" charset="0"/>
              </a:rPr>
              <a:t>consistentemente</a:t>
            </a:r>
            <a:r>
              <a:rPr lang="es-ES_tradnl" sz="4800" dirty="0" smtClean="0">
                <a:latin typeface="Arial" pitchFamily="34" charset="0"/>
                <a:cs typeface="Arial" pitchFamily="34" charset="0"/>
              </a:rPr>
              <a:t> de buena calidad; </a:t>
            </a:r>
            <a:r>
              <a:rPr lang="es-ES_tradnl" sz="4800" b="1" dirty="0" smtClean="0">
                <a:latin typeface="Arial" pitchFamily="34" charset="0"/>
                <a:cs typeface="Arial" pitchFamily="34" charset="0"/>
              </a:rPr>
              <a:t>consistentemente</a:t>
            </a:r>
            <a:r>
              <a:rPr lang="es-ES_tradnl" sz="4800" dirty="0" smtClean="0">
                <a:latin typeface="Arial" pitchFamily="34" charset="0"/>
                <a:cs typeface="Arial" pitchFamily="34" charset="0"/>
              </a:rPr>
              <a:t> digna de confianza.</a:t>
            </a:r>
            <a:endParaRPr lang="es-ES_tradnl" sz="4800" dirty="0">
              <a:latin typeface="Arial" pitchFamily="34" charset="0"/>
              <a:cs typeface="Arial" pitchFamily="34" charset="0"/>
            </a:endParaRPr>
          </a:p>
        </p:txBody>
      </p:sp>
      <p:pic>
        <p:nvPicPr>
          <p:cNvPr id="4" name="Picture 3" descr="AFY_LOGO.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65988" y="5943600"/>
            <a:ext cx="155575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10299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b="1" smtClean="0">
                <a:latin typeface="Arial"/>
                <a:cs typeface="Arial"/>
              </a:rPr>
              <a:t>Actualizada</a:t>
            </a:r>
            <a:endParaRPr lang="es-ES_tradnl" b="1" dirty="0">
              <a:latin typeface="Arial"/>
              <a:cs typeface="Arial"/>
            </a:endParaRPr>
          </a:p>
        </p:txBody>
      </p:sp>
      <p:sp>
        <p:nvSpPr>
          <p:cNvPr id="3" name="Content Placeholder 2"/>
          <p:cNvSpPr>
            <a:spLocks noGrp="1"/>
          </p:cNvSpPr>
          <p:nvPr>
            <p:ph idx="1"/>
          </p:nvPr>
        </p:nvSpPr>
        <p:spPr/>
        <p:txBody>
          <a:bodyPr>
            <a:normAutofit/>
          </a:bodyPr>
          <a:lstStyle/>
          <a:p>
            <a:pPr marL="0" indent="0" algn="ctr">
              <a:buNone/>
            </a:pPr>
            <a:r>
              <a:rPr lang="es-ES_tradnl" sz="4800" dirty="0" smtClean="0">
                <a:latin typeface="Arial" pitchFamily="34" charset="0"/>
                <a:cs typeface="Arial" pitchFamily="34" charset="0"/>
              </a:rPr>
              <a:t>La información actualizada significa que se basa en las </a:t>
            </a:r>
            <a:r>
              <a:rPr lang="es-ES_tradnl" sz="4800" b="1" dirty="0" smtClean="0">
                <a:latin typeface="Arial" pitchFamily="34" charset="0"/>
                <a:cs typeface="Arial" pitchFamily="34" charset="0"/>
              </a:rPr>
              <a:t>últimas investigaciones</a:t>
            </a:r>
            <a:r>
              <a:rPr lang="es-ES_tradnl" sz="4800" dirty="0" smtClean="0">
                <a:latin typeface="Arial" pitchFamily="34" charset="0"/>
                <a:cs typeface="Arial" pitchFamily="34" charset="0"/>
              </a:rPr>
              <a:t> y en lo que está sucediendo hoy en el mundo.</a:t>
            </a:r>
            <a:endParaRPr lang="es-ES_tradnl" sz="4800" dirty="0">
              <a:latin typeface="Arial" pitchFamily="34" charset="0"/>
              <a:cs typeface="Arial" pitchFamily="34" charset="0"/>
            </a:endParaRPr>
          </a:p>
        </p:txBody>
      </p:sp>
      <p:pic>
        <p:nvPicPr>
          <p:cNvPr id="4" name="Picture 3" descr="AFY_LOGO.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65988" y="5943600"/>
            <a:ext cx="155575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95746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b="1" dirty="0" smtClean="0">
                <a:latin typeface="Arial"/>
                <a:cs typeface="Arial"/>
              </a:rPr>
              <a:t>Precisa</a:t>
            </a:r>
            <a:endParaRPr lang="es-ES_tradnl" b="1" dirty="0">
              <a:latin typeface="Arial"/>
              <a:cs typeface="Arial"/>
            </a:endParaRPr>
          </a:p>
        </p:txBody>
      </p:sp>
      <p:sp>
        <p:nvSpPr>
          <p:cNvPr id="3" name="Content Placeholder 2"/>
          <p:cNvSpPr>
            <a:spLocks noGrp="1"/>
          </p:cNvSpPr>
          <p:nvPr>
            <p:ph idx="1"/>
          </p:nvPr>
        </p:nvSpPr>
        <p:spPr>
          <a:xfrm>
            <a:off x="563880" y="1752600"/>
            <a:ext cx="7772400" cy="4592320"/>
          </a:xfrm>
        </p:spPr>
        <p:txBody>
          <a:bodyPr/>
          <a:lstStyle/>
          <a:p>
            <a:pPr marL="0" indent="0" algn="ctr">
              <a:buNone/>
            </a:pPr>
            <a:r>
              <a:rPr lang="es-ES_tradnl" sz="4000" dirty="0" smtClean="0">
                <a:latin typeface="Arial" pitchFamily="34" charset="0"/>
                <a:cs typeface="Arial" pitchFamily="34" charset="0"/>
              </a:rPr>
              <a:t>Si una información es precisa, significa que es correcta y </a:t>
            </a:r>
          </a:p>
          <a:p>
            <a:pPr marL="0" indent="0" algn="ctr">
              <a:buNone/>
            </a:pPr>
            <a:r>
              <a:rPr lang="es-ES_tradnl" sz="4000" b="1" dirty="0" smtClean="0">
                <a:latin typeface="Arial" pitchFamily="34" charset="0"/>
                <a:cs typeface="Arial" pitchFamily="34" charset="0"/>
              </a:rPr>
              <a:t>libre de errores.</a:t>
            </a:r>
            <a:endParaRPr lang="es-ES_tradnl" sz="4000" dirty="0" smtClean="0">
              <a:latin typeface="Arial" pitchFamily="34" charset="0"/>
              <a:cs typeface="Arial" pitchFamily="34" charset="0"/>
            </a:endParaRPr>
          </a:p>
          <a:p>
            <a:pPr marL="0" indent="0" algn="ctr">
              <a:buNone/>
            </a:pPr>
            <a:r>
              <a:rPr lang="es-ES_tradnl" sz="4000" dirty="0" smtClean="0">
                <a:latin typeface="Arial" pitchFamily="34" charset="0"/>
                <a:cs typeface="Arial" pitchFamily="34" charset="0"/>
              </a:rPr>
              <a:t>En este caso, también significa que es </a:t>
            </a:r>
          </a:p>
          <a:p>
            <a:pPr marL="0" indent="0" algn="ctr">
              <a:buNone/>
            </a:pPr>
            <a:r>
              <a:rPr lang="es-ES_tradnl" sz="4000" b="1" dirty="0" smtClean="0">
                <a:latin typeface="Arial" pitchFamily="34" charset="0"/>
                <a:cs typeface="Arial" pitchFamily="34" charset="0"/>
              </a:rPr>
              <a:t>libre de sesgo.</a:t>
            </a:r>
            <a:endParaRPr lang="es-ES_tradnl" sz="4000" dirty="0" smtClean="0">
              <a:latin typeface="Arial" pitchFamily="34" charset="0"/>
              <a:cs typeface="Arial" pitchFamily="34" charset="0"/>
            </a:endParaRPr>
          </a:p>
          <a:p>
            <a:pPr marL="0" indent="0" algn="ctr">
              <a:buNone/>
            </a:pPr>
            <a:endParaRPr lang="es-ES_tradnl" dirty="0">
              <a:latin typeface="Arial" pitchFamily="34" charset="0"/>
              <a:cs typeface="Arial" pitchFamily="34" charset="0"/>
            </a:endParaRPr>
          </a:p>
        </p:txBody>
      </p:sp>
      <p:pic>
        <p:nvPicPr>
          <p:cNvPr id="4" name="Picture 3" descr="AFY_LOGO.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65988" y="5943600"/>
            <a:ext cx="155575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5390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latin typeface="Arial" pitchFamily="34" charset="0"/>
                <a:cs typeface="Arial" pitchFamily="34" charset="0"/>
              </a:rPr>
              <a:t>Así que, ¿cómo lo sabremos?</a:t>
            </a:r>
            <a:endParaRPr lang="es-ES_tradnl" dirty="0">
              <a:latin typeface="Arial" pitchFamily="34" charset="0"/>
              <a:cs typeface="Arial" pitchFamily="34" charset="0"/>
            </a:endParaRPr>
          </a:p>
        </p:txBody>
      </p:sp>
      <p:sp>
        <p:nvSpPr>
          <p:cNvPr id="3" name="Content Placeholder 2"/>
          <p:cNvSpPr>
            <a:spLocks noGrp="1"/>
          </p:cNvSpPr>
          <p:nvPr>
            <p:ph idx="1"/>
          </p:nvPr>
        </p:nvSpPr>
        <p:spPr/>
        <p:txBody>
          <a:bodyPr>
            <a:normAutofit fontScale="40000" lnSpcReduction="20000"/>
          </a:bodyPr>
          <a:lstStyle/>
          <a:p>
            <a:r>
              <a:rPr lang="es-ES_tradnl" sz="4400" b="1" dirty="0" smtClean="0">
                <a:latin typeface="Arial" pitchFamily="34" charset="0"/>
                <a:cs typeface="Arial" pitchFamily="34" charset="0"/>
              </a:rPr>
              <a:t>Confiabilidad:¿Quién lo dijo?</a:t>
            </a:r>
          </a:p>
          <a:p>
            <a:pPr lvl="1"/>
            <a:r>
              <a:rPr lang="es-ES_tradnl" sz="4400" dirty="0" smtClean="0">
                <a:latin typeface="Arial" pitchFamily="34" charset="0"/>
                <a:cs typeface="Arial" pitchFamily="34" charset="0"/>
              </a:rPr>
              <a:t>¿Puedes encontrar el nombre del autor? ¿Pertenece a una organización respetada?¿Se enumeran las fuentes? </a:t>
            </a:r>
          </a:p>
          <a:p>
            <a:pPr marL="457200" lvl="1" indent="0">
              <a:buNone/>
            </a:pPr>
            <a:endParaRPr lang="es-ES_tradnl" sz="4400" dirty="0" smtClean="0">
              <a:latin typeface="Arial" pitchFamily="34" charset="0"/>
              <a:cs typeface="Arial" pitchFamily="34" charset="0"/>
            </a:endParaRPr>
          </a:p>
          <a:p>
            <a:r>
              <a:rPr lang="es-ES_tradnl" sz="4400" b="1" dirty="0" smtClean="0">
                <a:latin typeface="Arial" pitchFamily="34" charset="0"/>
                <a:cs typeface="Arial" pitchFamily="34" charset="0"/>
              </a:rPr>
              <a:t>Actualización: ¿Cuándo lo dijo?</a:t>
            </a:r>
          </a:p>
          <a:p>
            <a:pPr lvl="1"/>
            <a:r>
              <a:rPr lang="es-ES_tradnl" sz="4400" dirty="0" smtClean="0">
                <a:latin typeface="Arial" pitchFamily="34" charset="0"/>
                <a:cs typeface="Arial" pitchFamily="34" charset="0"/>
              </a:rPr>
              <a:t>¿La información está fechada? De ser así, ¿la fecha es de los últimos cinco años?</a:t>
            </a:r>
          </a:p>
          <a:p>
            <a:pPr marL="457200" lvl="1" indent="0">
              <a:buNone/>
            </a:pPr>
            <a:endParaRPr lang="es-ES_tradnl" sz="4400" dirty="0" smtClean="0">
              <a:latin typeface="Arial" pitchFamily="34" charset="0"/>
              <a:cs typeface="Arial" pitchFamily="34" charset="0"/>
            </a:endParaRPr>
          </a:p>
          <a:p>
            <a:r>
              <a:rPr lang="es-ES_tradnl" sz="4400" b="1" dirty="0" smtClean="0">
                <a:latin typeface="Arial" pitchFamily="34" charset="0"/>
                <a:cs typeface="Arial" pitchFamily="34" charset="0"/>
              </a:rPr>
              <a:t>Precisión: ¿Cómo lo supo?</a:t>
            </a:r>
          </a:p>
          <a:p>
            <a:pPr lvl="1"/>
            <a:r>
              <a:rPr lang="es-ES_tradnl" sz="4400" dirty="0" smtClean="0">
                <a:latin typeface="Arial" pitchFamily="34" charset="0"/>
                <a:cs typeface="Arial" pitchFamily="34" charset="0"/>
              </a:rPr>
              <a:t>¿La información médica está basada en la investigación realizada por grupos acreditados (es decir, universidades, hospitales, gobierno, etc.)? ¿Puedes encontrar la misma información médica confirmada por otro sitio web acreditado?¿Están tratando de “venderte” algún producto o punto de vista?  ¿Puedes detectar algún sesgo por parte del autor?</a:t>
            </a:r>
            <a:endParaRPr lang="es-ES_tradnl" dirty="0" smtClean="0">
              <a:latin typeface="Arial" pitchFamily="34" charset="0"/>
              <a:cs typeface="Arial" pitchFamily="34" charset="0"/>
            </a:endParaRPr>
          </a:p>
          <a:p>
            <a:endParaRPr lang="es-ES_tradnl" dirty="0">
              <a:latin typeface="Arial" pitchFamily="34" charset="0"/>
              <a:cs typeface="Arial" pitchFamily="34" charset="0"/>
            </a:endParaRPr>
          </a:p>
        </p:txBody>
      </p:sp>
      <p:sp>
        <p:nvSpPr>
          <p:cNvPr id="4" name="TextBox 3"/>
          <p:cNvSpPr txBox="1"/>
          <p:nvPr/>
        </p:nvSpPr>
        <p:spPr>
          <a:xfrm>
            <a:off x="1636935" y="6439486"/>
            <a:ext cx="6218333" cy="307777"/>
          </a:xfrm>
          <a:prstGeom prst="rect">
            <a:avLst/>
          </a:prstGeom>
          <a:noFill/>
        </p:spPr>
        <p:txBody>
          <a:bodyPr wrap="square" rtlCol="0">
            <a:spAutoFit/>
          </a:bodyPr>
          <a:lstStyle/>
          <a:p>
            <a:pPr algn="ctr"/>
            <a:r>
              <a:rPr lang="es-ES_tradnl" sz="1400" dirty="0" smtClean="0">
                <a:solidFill>
                  <a:srgbClr val="2E75B6"/>
                </a:solidFill>
                <a:latin typeface="Arial"/>
                <a:cs typeface="Arial"/>
              </a:rPr>
              <a:t>  (Fuente: Access </a:t>
            </a:r>
            <a:r>
              <a:rPr lang="es-ES_tradnl" sz="1400" dirty="0" err="1" smtClean="0">
                <a:solidFill>
                  <a:srgbClr val="2E75B6"/>
                </a:solidFill>
                <a:latin typeface="Arial"/>
                <a:cs typeface="Arial"/>
              </a:rPr>
              <a:t>to</a:t>
            </a:r>
            <a:r>
              <a:rPr lang="es-ES_tradnl" sz="1400" dirty="0" smtClean="0">
                <a:solidFill>
                  <a:srgbClr val="2E75B6"/>
                </a:solidFill>
                <a:latin typeface="Arial"/>
                <a:cs typeface="Arial"/>
              </a:rPr>
              <a:t> </a:t>
            </a:r>
            <a:r>
              <a:rPr lang="es-ES_tradnl" sz="1400" dirty="0" err="1" smtClean="0">
                <a:solidFill>
                  <a:srgbClr val="2E75B6"/>
                </a:solidFill>
                <a:latin typeface="Arial"/>
                <a:cs typeface="Arial"/>
              </a:rPr>
              <a:t>Credible</a:t>
            </a:r>
            <a:r>
              <a:rPr lang="es-ES_tradnl" sz="1400" dirty="0" smtClean="0">
                <a:solidFill>
                  <a:srgbClr val="2E75B6"/>
                </a:solidFill>
                <a:latin typeface="Arial"/>
                <a:cs typeface="Arial"/>
              </a:rPr>
              <a:t> </a:t>
            </a:r>
            <a:r>
              <a:rPr lang="es-ES_tradnl" sz="1400" dirty="0" err="1" smtClean="0">
                <a:solidFill>
                  <a:srgbClr val="2E75B6"/>
                </a:solidFill>
                <a:latin typeface="Arial"/>
                <a:cs typeface="Arial"/>
              </a:rPr>
              <a:t>Genetics</a:t>
            </a:r>
            <a:r>
              <a:rPr lang="es-ES_tradnl" sz="1400" dirty="0" smtClean="0">
                <a:solidFill>
                  <a:srgbClr val="2E75B6"/>
                </a:solidFill>
                <a:latin typeface="Arial"/>
                <a:cs typeface="Arial"/>
              </a:rPr>
              <a:t> </a:t>
            </a:r>
            <a:r>
              <a:rPr lang="es-ES_tradnl" sz="1400" dirty="0" err="1" smtClean="0">
                <a:solidFill>
                  <a:srgbClr val="2E75B6"/>
                </a:solidFill>
                <a:latin typeface="Arial"/>
                <a:cs typeface="Arial"/>
              </a:rPr>
              <a:t>Resource</a:t>
            </a:r>
            <a:r>
              <a:rPr lang="es-ES_tradnl" sz="1400" dirty="0" smtClean="0">
                <a:solidFill>
                  <a:srgbClr val="2E75B6"/>
                </a:solidFill>
                <a:latin typeface="Arial"/>
                <a:cs typeface="Arial"/>
              </a:rPr>
              <a:t> Network)</a:t>
            </a:r>
            <a:endParaRPr lang="es-ES_tradnl" sz="1400" dirty="0">
              <a:solidFill>
                <a:srgbClr val="2E75B6"/>
              </a:solidFill>
              <a:latin typeface="Arial"/>
              <a:cs typeface="Arial"/>
            </a:endParaRPr>
          </a:p>
        </p:txBody>
      </p:sp>
      <p:pic>
        <p:nvPicPr>
          <p:cNvPr id="5" name="Picture 3" descr="AFY_LOGO.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65988" y="5943600"/>
            <a:ext cx="1555750" cy="66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3047517"/>
      </p:ext>
    </p:extLst>
  </p:cSld>
  <p:clrMapOvr>
    <a:masterClrMapping/>
  </p:clrMapOvr>
</p:sld>
</file>

<file path=ppt/theme/theme1.xml><?xml version="1.0" encoding="utf-8"?>
<a:theme xmlns:a="http://schemas.openxmlformats.org/drawingml/2006/main" name="Advocates NEW_PPT_template">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Gotham Book"/>
        <a:ea typeface="ＭＳ Ｐゴシック"/>
        <a:cs typeface="ＭＳ Ｐゴシック"/>
      </a:majorFont>
      <a:minorFont>
        <a:latin typeface="VistaSansBook"/>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TotalTime>
  <Words>259</Words>
  <Application>Microsoft Office PowerPoint</Application>
  <PresentationFormat>On-screen Show (4:3)</PresentationFormat>
  <Paragraphs>29</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Advocates NEW_PPT_template</vt:lpstr>
      <vt:lpstr>Tenle confianza o deséchalo </vt:lpstr>
      <vt:lpstr>La información sobre la sexualidad deberá ser confiable, actualizada y precisa. (¿Qué significa eso?)  </vt:lpstr>
      <vt:lpstr>Confiable</vt:lpstr>
      <vt:lpstr>Actualizada</vt:lpstr>
      <vt:lpstr>Precisa</vt:lpstr>
      <vt:lpstr>Así que, ¿cómo lo sabremos?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Sex Miseducation at My Private Catholic School</dc:title>
  <dc:creator>Nora Gelperin</dc:creator>
  <cp:lastModifiedBy>nicole</cp:lastModifiedBy>
  <cp:revision>29</cp:revision>
  <dcterms:created xsi:type="dcterms:W3CDTF">2015-10-26T13:14:22Z</dcterms:created>
  <dcterms:modified xsi:type="dcterms:W3CDTF">2017-12-14T03:24:13Z</dcterms:modified>
</cp:coreProperties>
</file>