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UARIO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25" autoAdjust="0"/>
    <p:restoredTop sz="90870" autoAdjust="0"/>
  </p:normalViewPr>
  <p:slideViewPr>
    <p:cSldViewPr>
      <p:cViewPr>
        <p:scale>
          <a:sx n="90" d="100"/>
          <a:sy n="90" d="100"/>
        </p:scale>
        <p:origin x="-558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12-10T13:40:22.105" idx="1">
    <p:pos x="703" y="268"/>
    <p:text>En este PowerPoint, se agregaron las modificaciones, pero no se incluyeron comentarios, ya que los mismos pueden verse en el documento titulado: ESP 9 lesson 4 PPT-TRA , donde son más fáciles de identificar.</p:text>
  </p:cm>
</p:cmLst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B4972E-EA2E-FA47-AA5C-754B4B7E0DA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078" name="Picture 6" descr="3Rs-tag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488363"/>
            <a:ext cx="2860675" cy="65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79522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7FFB9B-BE44-1D43-81E3-9754800D47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573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10</a:t>
            </a:r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11</a:t>
            </a:r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12</a:t>
            </a:r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13</a:t>
            </a:r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14</a:t>
            </a:r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15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5</a:t>
            </a:r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6</a:t>
            </a:r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7</a:t>
            </a:r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8</a:t>
            </a:r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9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22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62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2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629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689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15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904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920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1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6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96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A97541-3F81-5648-8384-F117A887DA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3"/>
            <a:ext cx="23622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3600"/>
            <a:ext cx="7924800" cy="20764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4400" b="1" dirty="0" smtClean="0">
                <a:latin typeface="VistaSansBook"/>
                <a:ea typeface="+mj-ea"/>
              </a:rPr>
              <a:t>Comprendiendo la orientación </a:t>
            </a:r>
            <a:r>
              <a:rPr lang="es-ES_tradnl" sz="4400" b="1" dirty="0" smtClean="0">
                <a:latin typeface="VistaSansBook"/>
              </a:rPr>
              <a:t>s</a:t>
            </a:r>
            <a:r>
              <a:rPr lang="es-ES_tradnl" sz="4400" b="1" dirty="0" smtClean="0">
                <a:latin typeface="VistaSansBook"/>
                <a:ea typeface="+mj-ea"/>
              </a:rPr>
              <a:t>exual:  </a:t>
            </a:r>
            <a:br>
              <a:rPr lang="es-ES_tradnl" sz="4400" b="1" dirty="0" smtClean="0">
                <a:latin typeface="VistaSansBook"/>
                <a:ea typeface="+mj-ea"/>
              </a:rPr>
            </a:br>
            <a:r>
              <a:rPr lang="es-ES_tradnl" sz="4400" b="1" dirty="0" smtClean="0">
                <a:latin typeface="Calibri"/>
              </a:rPr>
              <a:t>C</a:t>
            </a:r>
            <a:r>
              <a:rPr lang="es-ES_tradnl" sz="4400" b="1" dirty="0" smtClean="0">
                <a:latin typeface="Calibri"/>
                <a:ea typeface="+mj-ea"/>
              </a:rPr>
              <a:t>ómo nos sentimos, qué hacemos y quiénes somos</a:t>
            </a:r>
            <a:r>
              <a:rPr lang="es-ES_tradnl" sz="4400" b="1" dirty="0" smtClean="0">
                <a:latin typeface="+mn-lt"/>
                <a:ea typeface="+mj-ea"/>
              </a:rPr>
              <a:t/>
            </a:r>
            <a:br>
              <a:rPr lang="es-ES_tradnl" sz="4400" b="1" dirty="0" smtClean="0">
                <a:latin typeface="+mn-lt"/>
                <a:ea typeface="+mj-ea"/>
              </a:rPr>
            </a:br>
            <a:r>
              <a:rPr lang="es-ES_tradnl" sz="4400" b="1" dirty="0" smtClean="0">
                <a:latin typeface="+mn-lt"/>
                <a:ea typeface="+mj-ea"/>
              </a:rPr>
              <a:t/>
            </a:r>
            <a:br>
              <a:rPr lang="es-ES_tradnl" sz="4400" b="1" dirty="0" smtClean="0">
                <a:latin typeface="+mn-lt"/>
                <a:ea typeface="+mj-ea"/>
              </a:rPr>
            </a:br>
            <a:r>
              <a:rPr lang="es-ES_tradnl" sz="4400" b="1" dirty="0" smtClean="0">
                <a:latin typeface="+mn-lt"/>
                <a:ea typeface="+mj-ea"/>
              </a:rPr>
              <a:t/>
            </a:r>
            <a:br>
              <a:rPr lang="es-ES_tradnl" sz="4400" b="1" dirty="0" smtClean="0">
                <a:latin typeface="+mn-lt"/>
                <a:ea typeface="+mj-ea"/>
              </a:rPr>
            </a:br>
            <a:r>
              <a:rPr lang="es-ES_tradnl" sz="4400" b="1" dirty="0" smtClean="0">
                <a:latin typeface="Calibri" charset="0"/>
              </a:rPr>
              <a:t/>
            </a:r>
            <a:br>
              <a:rPr lang="es-ES_tradnl" sz="4400" b="1" dirty="0" smtClean="0">
                <a:latin typeface="Calibri" charset="0"/>
              </a:rPr>
            </a:br>
            <a:r>
              <a:rPr lang="es-ES_tradnl" sz="4400" b="1" dirty="0" smtClean="0">
                <a:latin typeface="Calibri" charset="0"/>
              </a:rPr>
              <a:t/>
            </a:r>
            <a:br>
              <a:rPr lang="es-ES_tradnl" sz="4400" b="1" dirty="0" smtClean="0">
                <a:latin typeface="Calibri" charset="0"/>
              </a:rPr>
            </a:br>
            <a:endParaRPr lang="es-ES_tradnl" sz="4400" b="1" dirty="0" smtClean="0">
              <a:latin typeface="+mn-lt"/>
              <a:ea typeface="+mj-ea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type="subTitle" idx="1"/>
          </p:nvPr>
        </p:nvSpPr>
        <p:spPr>
          <a:xfrm>
            <a:off x="762000" y="3505200"/>
            <a:ext cx="7315200" cy="1752600"/>
          </a:xfrm>
        </p:spPr>
        <p:txBody>
          <a:bodyPr/>
          <a:lstStyle/>
          <a:p>
            <a:r>
              <a:rPr lang="es-ES_tradnl" sz="2800" dirty="0" smtClean="0"/>
              <a:t>Lección del 9</a:t>
            </a:r>
            <a:r>
              <a:rPr lang="fr-FR" sz="2800" b="1" dirty="0" smtClean="0"/>
              <a:t>°</a:t>
            </a:r>
            <a:r>
              <a:rPr lang="es-ES_tradnl" sz="2800" dirty="0" smtClean="0"/>
              <a:t>Grado: “Orientación, comportamiento e identidad sexuales: cómo me siento, qué hago y quién soy”. </a:t>
            </a:r>
          </a:p>
          <a:p>
            <a:r>
              <a:rPr lang="es-ES_tradnl" sz="2800" dirty="0" smtClean="0"/>
              <a:t>Tomado de: “Derechos, Respeto, Responsabilidad: Un Currículo de Educación Sexual para K-12”. </a:t>
            </a:r>
            <a:endParaRPr lang="es-ES" sz="2800" dirty="0" smtClean="0"/>
          </a:p>
          <a:p>
            <a:r>
              <a:rPr lang="es-ES_tradnl" sz="2800" dirty="0" smtClean="0"/>
              <a:t> </a:t>
            </a:r>
          </a:p>
          <a:p>
            <a:endParaRPr lang="es-ES_tradnl" sz="2800" dirty="0" smtClean="0"/>
          </a:p>
          <a:p>
            <a:pPr eaLnBrk="1" hangingPunct="1"/>
            <a:endParaRPr lang="es-ES_tradnl" sz="2800" b="1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48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4400" b="1" dirty="0" smtClean="0">
                <a:latin typeface="Calibri" charset="0"/>
              </a:rPr>
              <a:t>Podría llamarse a sí misma…</a:t>
            </a:r>
            <a:endParaRPr lang="es-ES_tradnl" sz="4400" b="1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s-ES_tradnl" sz="3200" b="1" dirty="0" smtClean="0">
                <a:latin typeface="Calibri" pitchFamily="34" charset="0"/>
                <a:cs typeface="Calibri" pitchFamily="34" charset="0"/>
              </a:rPr>
              <a:t>Lesbiana, </a:t>
            </a:r>
            <a:r>
              <a:rPr lang="es-ES_tradnl" sz="3200" dirty="0" smtClean="0">
                <a:latin typeface="Calibri" pitchFamily="34" charset="0"/>
                <a:cs typeface="Calibri" pitchFamily="34" charset="0"/>
              </a:rPr>
              <a:t>ya que aún le atraen mayormente otras chicas y no le atraen otros chicos</a:t>
            </a:r>
            <a:r>
              <a:rPr lang="es-ES_tradnl" sz="32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es-ES_tradnl" sz="3200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Bisexual, 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ya que está con un chico y todavía le atraen otras chicas.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err="1" smtClean="0">
                <a:latin typeface="Calibri" pitchFamily="34" charset="0"/>
                <a:cs typeface="Calibri" pitchFamily="34" charset="0"/>
              </a:rPr>
              <a:t>Queer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, ya que no le encajan las etiquetas.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s-ES_tradnl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Cualquier otra cosa distinta.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6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4400" b="1" dirty="0" smtClean="0">
                <a:latin typeface="+mn-lt"/>
                <a:ea typeface="+mj-ea"/>
              </a:rPr>
              <a:t>Ejemplo dos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>
            <a:normAutofit fontScale="77500" lnSpcReduction="20000"/>
          </a:bodyPr>
          <a:lstStyle/>
          <a:p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Chico de 9</a:t>
            </a:r>
            <a:r>
              <a:rPr lang="fr-FR" b="1" dirty="0" smtClean="0"/>
              <a:t>°</a:t>
            </a: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grado.</a:t>
            </a:r>
          </a:p>
          <a:p>
            <a:pPr eaLnBrk="1" hangingPunct="1"/>
            <a:endParaRPr lang="es-ES_tradnl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Solo se ha sentido atraído hacia ─ y ha besado ─ chicas (nunca ha tenido ningún tipo de sexo). 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s-ES_tradnl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Acaba de conocer y enamorarse de un chico y ahora están en una relación. También salen con otras personas; ambos están saliendo solo con chicos.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lvl="0"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s-ES_tradnl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¿Cómo se identifica?</a:t>
            </a:r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31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¡Es la misma pregunta capciosa!</a:t>
            </a:r>
            <a:endParaRPr lang="es-ES_tradnl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 rtlCol="0">
            <a:no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s-ES_tradnl" altLang="en-US" sz="2500" b="1" dirty="0" smtClean="0">
                <a:ea typeface="+mn-ea"/>
              </a:rPr>
              <a:t>Le tienes que preguntar a él.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s-ES_tradnl" altLang="en-US" sz="2500" b="1" dirty="0" smtClean="0">
              <a:ea typeface="+mn-ea"/>
            </a:endParaRP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r>
              <a:rPr lang="es-ES_tradnl" altLang="en-US" sz="2500" b="1" dirty="0" smtClean="0">
                <a:ea typeface="+mn-ea"/>
              </a:rPr>
              <a:t>Su orientación ACTUAL es hacia los chicos, aunque en el pasado solo estuvo con chicas.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s-ES_tradnl" altLang="en-US" sz="2500" b="1" dirty="0" smtClean="0">
              <a:ea typeface="+mn-ea"/>
            </a:endParaRPr>
          </a:p>
          <a:p>
            <a:r>
              <a:rPr lang="es-ES_tradnl" sz="2500" b="1" dirty="0" smtClean="0"/>
              <a:t>Su comportamiento actual es con un chico, así como con otros chicos.</a:t>
            </a:r>
            <a:endParaRPr lang="es-ES" sz="2500" dirty="0" smtClean="0"/>
          </a:p>
          <a:p>
            <a:pPr marL="0" indent="0" algn="ctr" eaLnBrk="1" hangingPunct="1">
              <a:buFont typeface="Arial" panose="020B0604020202020204" pitchFamily="34" charset="0"/>
              <a:buNone/>
              <a:defRPr/>
            </a:pPr>
            <a:endParaRPr lang="es-ES_tradnl" altLang="en-US" sz="2500" b="1" dirty="0" smtClean="0">
              <a:ea typeface="+mn-ea"/>
            </a:endParaRPr>
          </a:p>
          <a:p>
            <a:r>
              <a:rPr lang="es-ES_tradnl" sz="2500" b="1" dirty="0" smtClean="0"/>
              <a:t>Su identidad:  lo que ÉL decida que sea.</a:t>
            </a:r>
            <a:endParaRPr lang="es-ES" sz="2500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06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4400" b="1" dirty="0" smtClean="0">
                <a:latin typeface="Calibri" pitchFamily="34" charset="0"/>
                <a:cs typeface="Calibri" pitchFamily="34" charset="0"/>
              </a:rPr>
              <a:t>Podría llamarse a sí mismo…</a:t>
            </a:r>
            <a:endParaRPr lang="es-ES_tradnl" sz="44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s-ES_tradnl" sz="3200" b="1" dirty="0" smtClean="0">
                <a:latin typeface="Calibri" pitchFamily="34" charset="0"/>
                <a:cs typeface="Calibri" pitchFamily="34" charset="0"/>
              </a:rPr>
              <a:t>Gay, </a:t>
            </a:r>
            <a:r>
              <a:rPr lang="es-ES_tradnl" sz="3200" dirty="0" smtClean="0">
                <a:latin typeface="Calibri" pitchFamily="34" charset="0"/>
                <a:cs typeface="Calibri" pitchFamily="34" charset="0"/>
              </a:rPr>
              <a:t>ya que solo sale con chicos</a:t>
            </a:r>
            <a:r>
              <a:rPr lang="es-ES_tradnl" sz="3200" b="1" dirty="0" smtClean="0">
                <a:latin typeface="Calibri" pitchFamily="34" charset="0"/>
                <a:cs typeface="Calibri" pitchFamily="34" charset="0"/>
              </a:rPr>
              <a:t>.</a:t>
            </a:r>
            <a:endParaRPr lang="es-ES_tradnl" sz="3200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Bisexual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, ya que ha estado con chicas y todavía podría encontrarlas atractivas, aunque está únicamente saliendo con chicos.</a:t>
            </a: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err="1" smtClean="0">
                <a:latin typeface="Calibri" pitchFamily="34" charset="0"/>
                <a:cs typeface="Calibri" pitchFamily="34" charset="0"/>
              </a:rPr>
              <a:t>Queer</a:t>
            </a: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ya que no le encajan las etiquetas.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s-ES_tradnl" sz="3200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Cualquier otra cosa distinta. </a:t>
            </a:r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93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4400" b="1" dirty="0" smtClean="0">
                <a:latin typeface="+mn-lt"/>
                <a:ea typeface="+mj-ea"/>
              </a:rPr>
              <a:t>¿En definitiva?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s-ES_tradnl" sz="4400" b="1" dirty="0" smtClean="0">
                <a:latin typeface="Calibri" pitchFamily="34" charset="0"/>
                <a:cs typeface="Calibri" pitchFamily="34" charset="0"/>
              </a:rPr>
              <a:t>Es el </a:t>
            </a:r>
            <a:r>
              <a:rPr lang="es-ES_tradnl" sz="4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DERECHO</a:t>
            </a:r>
            <a:r>
              <a:rPr lang="es-ES_tradnl" sz="4400" b="1" dirty="0" smtClean="0">
                <a:latin typeface="Calibri" pitchFamily="34" charset="0"/>
                <a:cs typeface="Calibri" pitchFamily="34" charset="0"/>
              </a:rPr>
              <a:t> de cada persona identificarse como desee.</a:t>
            </a:r>
          </a:p>
          <a:p>
            <a:pPr eaLnBrk="1" hangingPunct="1">
              <a:lnSpc>
                <a:spcPct val="80000"/>
              </a:lnSpc>
            </a:pPr>
            <a:endParaRPr lang="es-ES_tradnl" sz="4400" b="1" dirty="0" smtClean="0"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</a:pPr>
            <a:r>
              <a:rPr lang="es-ES_tradnl" sz="4400" b="1" dirty="0" smtClean="0">
                <a:latin typeface="Calibri" pitchFamily="34" charset="0"/>
                <a:cs typeface="Calibri" pitchFamily="34" charset="0"/>
              </a:rPr>
              <a:t>Otras personas necesitan </a:t>
            </a:r>
            <a:r>
              <a:rPr lang="es-ES_tradnl" sz="4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RESPETAR</a:t>
            </a:r>
            <a:r>
              <a:rPr lang="es-ES_tradnl" sz="4400" b="1" dirty="0" smtClean="0">
                <a:latin typeface="Calibri" pitchFamily="34" charset="0"/>
                <a:cs typeface="Calibri" pitchFamily="34" charset="0"/>
              </a:rPr>
              <a:t> a esa persona, aun si la identidad de esa persona no les tiene sentido.</a:t>
            </a:r>
            <a:endParaRPr lang="es-ES_tradnl" sz="44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76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4400" b="1" dirty="0" smtClean="0">
                <a:latin typeface="+mn-lt"/>
                <a:ea typeface="+mj-ea"/>
              </a:rPr>
              <a:t>¿En definitiva?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 rtlCol="0">
            <a:normAutofit fontScale="92500" lnSpcReduction="10000"/>
          </a:bodyPr>
          <a:lstStyle/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es-ES_tradnl" altLang="en-US" sz="4400" b="1" dirty="0" smtClean="0">
                <a:latin typeface="Calibri" pitchFamily="34" charset="0"/>
                <a:cs typeface="Calibri" pitchFamily="34" charset="0"/>
              </a:rPr>
              <a:t>Sin importar hacia quién te sientas atraído o con quién tengas sexo, tienes la </a:t>
            </a:r>
            <a:r>
              <a:rPr lang="es-ES_tradnl" altLang="en-US" sz="4400" b="1" dirty="0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RESPONSABILIDAD</a:t>
            </a:r>
            <a:r>
              <a:rPr lang="es-ES_tradnl" altLang="en-US" sz="4400" b="1" dirty="0" smtClean="0">
                <a:latin typeface="Calibri" pitchFamily="34" charset="0"/>
                <a:cs typeface="Calibri" pitchFamily="34" charset="0"/>
              </a:rPr>
              <a:t> hacia ti y tu pareja de practicar sexo más seguro, para permanecer saludable. </a:t>
            </a:r>
          </a:p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es-ES_tradnl" altLang="en-US" sz="4400" b="1" dirty="0" smtClean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42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dirty="0" smtClean="0">
                <a:latin typeface="Arial" pitchFamily="34" charset="0"/>
                <a:cs typeface="Arial" pitchFamily="34" charset="0"/>
              </a:rPr>
              <a:t>¿Qué es la “orientación sexual"?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algn="ctr" eaLnBrk="1" hangingPunct="1">
              <a:buFont typeface="Wingdings" charset="0"/>
              <a:buNone/>
            </a:pPr>
            <a:endParaRPr lang="es-ES_tradnl" sz="4000" b="1" dirty="0" smtClean="0">
              <a:latin typeface="Arial" charset="0"/>
              <a:cs typeface="Arial" charset="0"/>
            </a:endParaRPr>
          </a:p>
          <a:p>
            <a:pPr algn="ctr" eaLnBrk="1" hangingPunct="1">
              <a:buFont typeface="Wingdings" charset="0"/>
              <a:buNone/>
            </a:pPr>
            <a:r>
              <a:rPr lang="es-ES_tradnl" sz="4800" b="1" dirty="0" smtClean="0">
                <a:latin typeface="Times New Roman"/>
                <a:cs typeface="Arial" charset="0"/>
              </a:rPr>
              <a:t>“El </a:t>
            </a:r>
            <a:r>
              <a:rPr lang="es-ES_tradnl" sz="4800" b="1" dirty="0" smtClean="0">
                <a:solidFill>
                  <a:srgbClr val="FFC000"/>
                </a:solidFill>
                <a:latin typeface="Times New Roman"/>
                <a:cs typeface="Arial" charset="0"/>
              </a:rPr>
              <a:t>género o géneros </a:t>
            </a:r>
            <a:r>
              <a:rPr lang="es-ES_tradnl" sz="4800" b="1" dirty="0" smtClean="0">
                <a:latin typeface="Times New Roman"/>
                <a:cs typeface="Arial" charset="0"/>
              </a:rPr>
              <a:t>de las personas que nos atraen física y </a:t>
            </a:r>
            <a:r>
              <a:rPr lang="es-ES_tradnl" sz="4800" b="1" dirty="0" smtClean="0">
                <a:solidFill>
                  <a:srgbClr val="FFC000"/>
                </a:solidFill>
                <a:latin typeface="Times New Roman"/>
                <a:cs typeface="Arial" charset="0"/>
              </a:rPr>
              <a:t>románticamente</a:t>
            </a:r>
            <a:r>
              <a:rPr lang="es-ES_tradnl" sz="4800" b="1" dirty="0" smtClean="0">
                <a:latin typeface="Times New Roman"/>
                <a:cs typeface="Arial" charset="0"/>
              </a:rPr>
              <a:t>”.</a:t>
            </a:r>
            <a:endParaRPr lang="es-ES_tradnl" sz="4800" b="1" dirty="0">
              <a:latin typeface="Arial" charset="0"/>
              <a:cs typeface="Arial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8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b="1" dirty="0" smtClean="0">
                <a:latin typeface="Arial" pitchFamily="34" charset="0"/>
                <a:cs typeface="Arial" pitchFamily="34" charset="0"/>
              </a:rPr>
              <a:t>¿Qué es la “orientación sexual”?</a:t>
            </a:r>
            <a:endParaRPr lang="es-ES_tradnl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“El género o géneros de las personas que nos atraen física y románticamente”.</a:t>
            </a:r>
          </a:p>
          <a:p>
            <a:pPr algn="ctr" eaLnBrk="1" hangingPunct="1">
              <a:lnSpc>
                <a:spcPct val="80000"/>
              </a:lnSpc>
              <a:buFont typeface="Wingdings" charset="0"/>
              <a:buNone/>
            </a:pPr>
            <a:endParaRPr lang="es-ES_tradnl" sz="2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Puede incluir mas de un género.</a:t>
            </a:r>
          </a:p>
          <a:p>
            <a:pPr eaLnBrk="1" hangingPunct="1">
              <a:lnSpc>
                <a:spcPct val="80000"/>
              </a:lnSpc>
            </a:pPr>
            <a:endParaRPr lang="es-ES_tradnl" sz="2800" b="1" dirty="0" smtClean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80000"/>
              </a:lnSpc>
            </a:pPr>
            <a:r>
              <a:rPr lang="es-ES_tradnl" sz="2800" b="1" dirty="0" smtClean="0">
                <a:latin typeface="Arial" pitchFamily="34" charset="0"/>
                <a:cs typeface="Arial" pitchFamily="34" charset="0"/>
              </a:rPr>
              <a:t>Incluye el amor:  </a:t>
            </a:r>
            <a:r>
              <a:rPr lang="es-ES_tradnl" sz="2800" b="1" dirty="0" smtClean="0"/>
              <a:t>se puede saber la orientación sin que necesariamente se haga algo sexual con otra persona.</a:t>
            </a:r>
            <a:endParaRPr lang="es-ES" sz="2800" dirty="0" smtClean="0"/>
          </a:p>
          <a:p>
            <a:pPr eaLnBrk="1" hangingPunct="1">
              <a:lnSpc>
                <a:spcPct val="80000"/>
              </a:lnSpc>
            </a:pPr>
            <a:endParaRPr lang="es-ES_tradnl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6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5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5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s-ES_tradnl" sz="4400" b="1" dirty="0" smtClean="0">
                <a:latin typeface="Arial" charset="0"/>
                <a:cs typeface="Arial" charset="0"/>
              </a:rPr>
              <a:t>¿Qué nombres tenemos?</a:t>
            </a:r>
            <a:endParaRPr lang="es-ES_tradnl" sz="4400" b="1" dirty="0">
              <a:latin typeface="Arial" charset="0"/>
              <a:cs typeface="Arial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2179637"/>
            <a:ext cx="4043363" cy="4525963"/>
          </a:xfrm>
        </p:spPr>
        <p:txBody>
          <a:bodyPr/>
          <a:lstStyle/>
          <a:p>
            <a:pPr eaLnBrk="1" hangingPunct="1"/>
            <a:r>
              <a:rPr lang="es-ES_tradnl" sz="3600" b="1" dirty="0" smtClean="0">
                <a:latin typeface="Arial" charset="0"/>
                <a:cs typeface="Arial" charset="0"/>
              </a:rPr>
              <a:t>Heterosexual</a:t>
            </a:r>
          </a:p>
          <a:p>
            <a:pPr eaLnBrk="1" hangingPunct="1"/>
            <a:endParaRPr lang="es-ES_tradnl" sz="3600" b="1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3600" b="1" dirty="0" smtClean="0">
                <a:latin typeface="Arial" charset="0"/>
                <a:cs typeface="Arial" charset="0"/>
              </a:rPr>
              <a:t>Lesbiana o gay</a:t>
            </a:r>
          </a:p>
          <a:p>
            <a:pPr eaLnBrk="1" hangingPunct="1"/>
            <a:endParaRPr lang="es-ES_tradnl" sz="3600" b="1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es-ES_tradnl" sz="3600" b="1" dirty="0" smtClean="0">
                <a:latin typeface="Arial" charset="0"/>
                <a:cs typeface="Arial" charset="0"/>
              </a:rPr>
              <a:t>Bisexual</a:t>
            </a:r>
            <a:endParaRPr lang="es-ES_tradnl" sz="3600" b="1" dirty="0">
              <a:latin typeface="Arial" charset="0"/>
              <a:cs typeface="Arial" charset="0"/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572000" y="2209800"/>
            <a:ext cx="4043362" cy="4525963"/>
          </a:xfrm>
        </p:spPr>
        <p:txBody>
          <a:bodyPr/>
          <a:lstStyle/>
          <a:p>
            <a:pPr eaLnBrk="1" hangingPunct="1"/>
            <a:r>
              <a:rPr lang="es-ES_tradnl" sz="3600" b="1" dirty="0" err="1" smtClean="0">
                <a:latin typeface="Arial" pitchFamily="34" charset="0"/>
                <a:cs typeface="Arial" pitchFamily="34" charset="0"/>
              </a:rPr>
              <a:t>Queer</a:t>
            </a:r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s-ES_tradnl" sz="36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s-ES_tradnl" sz="3600" b="1" dirty="0" smtClean="0">
                <a:latin typeface="Arial" pitchFamily="34" charset="0"/>
                <a:cs typeface="Arial" pitchFamily="34" charset="0"/>
              </a:rPr>
              <a:t>¿Otros?</a:t>
            </a:r>
          </a:p>
          <a:p>
            <a:pPr eaLnBrk="1" hangingPunct="1"/>
            <a:endParaRPr lang="es-ES_tradnl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28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9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b="1" dirty="0" smtClean="0">
                <a:latin typeface="+mn-lt"/>
                <a:ea typeface="+mj-ea"/>
              </a:rPr>
              <a:t>La orientación </a:t>
            </a:r>
            <a:r>
              <a:rPr lang="es-ES_tradnl" b="1" dirty="0" smtClean="0">
                <a:latin typeface="+mn-lt"/>
              </a:rPr>
              <a:t>s</a:t>
            </a:r>
            <a:r>
              <a:rPr lang="es-ES_tradnl" b="1" dirty="0" smtClean="0">
                <a:latin typeface="+mn-lt"/>
                <a:ea typeface="+mj-ea"/>
              </a:rPr>
              <a:t>exual </a:t>
            </a:r>
            <a:r>
              <a:rPr lang="es-ES_tradnl" b="1" dirty="0" smtClean="0">
                <a:latin typeface="+mn-lt"/>
              </a:rPr>
              <a:t>t</a:t>
            </a:r>
            <a:r>
              <a:rPr lang="es-ES_tradnl" b="1" dirty="0" smtClean="0">
                <a:latin typeface="+mn-lt"/>
                <a:ea typeface="+mj-ea"/>
              </a:rPr>
              <a:t>iene </a:t>
            </a:r>
            <a:r>
              <a:rPr lang="es-ES_tradnl" b="1" dirty="0" smtClean="0">
                <a:latin typeface="+mn-lt"/>
              </a:rPr>
              <a:t>t</a:t>
            </a:r>
            <a:r>
              <a:rPr lang="es-ES_tradnl" b="1" dirty="0" smtClean="0">
                <a:latin typeface="+mn-lt"/>
                <a:ea typeface="+mj-ea"/>
              </a:rPr>
              <a:t>res </a:t>
            </a:r>
            <a:r>
              <a:rPr lang="es-ES_tradnl" b="1" dirty="0" smtClean="0">
                <a:latin typeface="+mn-lt"/>
              </a:rPr>
              <a:t>p</a:t>
            </a:r>
            <a:r>
              <a:rPr lang="es-ES_tradnl" b="1" dirty="0" smtClean="0">
                <a:latin typeface="+mn-lt"/>
                <a:ea typeface="+mj-ea"/>
              </a:rPr>
              <a:t>artes</a:t>
            </a:r>
            <a:br>
              <a:rPr lang="es-ES_tradnl" b="1" dirty="0" smtClean="0">
                <a:latin typeface="+mn-lt"/>
                <a:ea typeface="+mj-ea"/>
              </a:rPr>
            </a:br>
            <a:endParaRPr lang="es-ES_tradnl" b="1" dirty="0" smtClean="0">
              <a:latin typeface="+mn-lt"/>
              <a:ea typeface="+mj-e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s-ES_tradnl" sz="3600" b="1" dirty="0" smtClean="0">
                <a:latin typeface="Calibri" pitchFamily="34" charset="0"/>
                <a:cs typeface="Calibri" pitchFamily="34" charset="0"/>
              </a:rPr>
              <a:t>Orientación: Hacia quién nos sentimos atraídos. </a:t>
            </a:r>
          </a:p>
          <a:p>
            <a:pPr eaLnBrk="1" hangingPunct="1">
              <a:buFont typeface="Arial" charset="0"/>
              <a:buNone/>
            </a:pPr>
            <a:endParaRPr lang="es-ES_tradnl" sz="36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s-ES_tradnl" sz="3600" b="1" dirty="0" smtClean="0">
                <a:latin typeface="Calibri" pitchFamily="34" charset="0"/>
                <a:cs typeface="Calibri" pitchFamily="34" charset="0"/>
              </a:rPr>
              <a:t>Comportamiento: La forma en que nos comportamos sexualmente.</a:t>
            </a:r>
          </a:p>
          <a:p>
            <a:pPr eaLnBrk="1" hangingPunct="1"/>
            <a:endParaRPr lang="es-ES_tradnl" sz="3600" b="1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r>
              <a:rPr lang="es-ES_tradnl" sz="3600" b="1" dirty="0" smtClean="0">
                <a:latin typeface="Calibri" pitchFamily="34" charset="0"/>
                <a:cs typeface="Calibri" pitchFamily="34" charset="0"/>
              </a:rPr>
              <a:t>Identidad: Lo que nosotros mismos nos llamamos.</a:t>
            </a:r>
            <a:endParaRPr lang="es-ES_tradnl" sz="36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2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En la mayoría de los casos, estos “coinciden”</a:t>
            </a:r>
            <a:endParaRPr lang="es-ES_tradnl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endParaRPr lang="es-ES_tradnl" dirty="0" smtClean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es-ES_tradnl" sz="3200" b="1" dirty="0" smtClean="0">
                <a:latin typeface="Calibri" pitchFamily="34" charset="0"/>
                <a:cs typeface="Calibri" pitchFamily="34" charset="0"/>
              </a:rPr>
              <a:t>Si solo me atraen personas de distinto sexo (orientación). </a:t>
            </a:r>
          </a:p>
          <a:p>
            <a:pPr marL="0" indent="0"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Probablemente solo tendré sexo con personas de distinto sexo (comportamiento).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lnSpc>
                <a:spcPct val="80000"/>
              </a:lnSpc>
            </a:pPr>
            <a:endParaRPr lang="es-ES_tradnl" sz="3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Probablemente yo me identifique como “heterosexual” (identidad).</a:t>
            </a:r>
            <a:r>
              <a:rPr lang="es-ES_tradnl" dirty="0" smtClean="0">
                <a:latin typeface="Calibri" pitchFamily="34" charset="0"/>
                <a:cs typeface="Calibri" pitchFamily="34" charset="0"/>
              </a:rPr>
              <a:t> </a:t>
            </a:r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ES_tradnl" sz="4000" b="1" dirty="0" smtClean="0">
                <a:latin typeface="Calibri" charset="0"/>
              </a:rPr>
              <a:t>Pero cuando </a:t>
            </a:r>
            <a:r>
              <a:rPr lang="es-ES_tradnl" b="1" dirty="0" smtClean="0">
                <a:latin typeface="Calibri" charset="0"/>
              </a:rPr>
              <a:t>n</a:t>
            </a:r>
            <a:r>
              <a:rPr lang="es-ES_tradnl" sz="4000" b="1" dirty="0" smtClean="0">
                <a:latin typeface="Calibri" charset="0"/>
              </a:rPr>
              <a:t>o </a:t>
            </a:r>
            <a:r>
              <a:rPr lang="es-ES_tradnl" b="1" dirty="0" smtClean="0">
                <a:latin typeface="Calibri" charset="0"/>
              </a:rPr>
              <a:t>c</a:t>
            </a:r>
            <a:r>
              <a:rPr lang="es-ES_tradnl" sz="4000" b="1" dirty="0" smtClean="0">
                <a:latin typeface="Calibri" charset="0"/>
              </a:rPr>
              <a:t>oinciden…</a:t>
            </a:r>
            <a:endParaRPr lang="es-ES_tradnl" sz="4000" b="1" dirty="0">
              <a:latin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s-ES_tradnl" sz="3600" b="1" dirty="0" smtClean="0">
                <a:latin typeface="Calibri" pitchFamily="34" charset="0"/>
                <a:cs typeface="Calibri" pitchFamily="34" charset="0"/>
              </a:rPr>
              <a:t> "Gana" la identidad.</a:t>
            </a:r>
          </a:p>
          <a:p>
            <a:pPr eaLnBrk="1" hangingPunct="1">
              <a:buFont typeface="Arial" charset="0"/>
              <a:buNone/>
            </a:pPr>
            <a:endParaRPr lang="es-ES_tradnl" sz="36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sz="3600" b="1" dirty="0" smtClean="0">
                <a:latin typeface="Calibri" pitchFamily="34" charset="0"/>
                <a:cs typeface="Calibri" pitchFamily="34" charset="0"/>
              </a:rPr>
              <a:t> Las personas tienen el derecho de llamarse a sí mismas como deseen, aún si no tiene sentido para otros. </a:t>
            </a:r>
            <a:endParaRPr lang="es-ES" sz="3600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s-ES_tradnl" sz="3600" b="1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84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4400" b="1" dirty="0" smtClean="0">
                <a:latin typeface="+mn-lt"/>
                <a:ea typeface="+mj-ea"/>
              </a:rPr>
              <a:t>Ejemplo uno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648200"/>
          </a:xfrm>
        </p:spPr>
        <p:txBody>
          <a:bodyPr>
            <a:noAutofit/>
          </a:bodyPr>
          <a:lstStyle/>
          <a:p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Chica de onceavo </a:t>
            </a:r>
            <a:r>
              <a:rPr lang="es-ES_tradnl" sz="2200" b="1" dirty="0" smtClean="0">
                <a:latin typeface="Calibri" pitchFamily="34" charset="0"/>
              </a:rPr>
              <a:t>g</a:t>
            </a:r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rado.</a:t>
            </a:r>
          </a:p>
          <a:p>
            <a:pPr eaLnBrk="1" hangingPunct="1"/>
            <a:endParaRPr lang="es-ES_tradnl" sz="2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Solo ha estado en relaciones con otras chicas desde el 8 </a:t>
            </a:r>
            <a:r>
              <a:rPr lang="fr-FR" sz="2400" b="1" dirty="0" smtClean="0"/>
              <a:t>°</a:t>
            </a:r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grado.</a:t>
            </a:r>
            <a:endParaRPr lang="es-ES" sz="2200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s-ES_tradnl" sz="2200" b="1" dirty="0" smtClean="0">
              <a:latin typeface="Calibri" pitchFamily="34" charset="0"/>
              <a:cs typeface="Calibri" pitchFamily="34" charset="0"/>
            </a:endParaRPr>
          </a:p>
          <a:p>
            <a:pPr lvl="0"/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Siempre se ha identificado como lesbiana.</a:t>
            </a:r>
            <a:endParaRPr lang="es-ES" sz="2200" dirty="0" smtClean="0"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es-ES_tradnl" sz="22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Acaba de conocer y enamorarse de un chico que le atrae mucho y ahora están en una relación. Dice que no encuentra atractivos a otros chicos, pero todavía encuentra muy atractivas a las chicas.</a:t>
            </a:r>
          </a:p>
          <a:p>
            <a:pPr>
              <a:buNone/>
            </a:pPr>
            <a:endParaRPr lang="es-ES_tradnl" sz="2200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s-ES_tradnl" sz="2200" b="1" dirty="0" smtClean="0">
                <a:latin typeface="Calibri" pitchFamily="34" charset="0"/>
                <a:cs typeface="Calibri" pitchFamily="34" charset="0"/>
              </a:rPr>
              <a:t>¿Cómo se identifica?</a:t>
            </a:r>
            <a:endParaRPr lang="es-ES" sz="22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1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s-ES_tradnl" b="1" dirty="0" smtClean="0">
                <a:latin typeface="Calibri" charset="0"/>
              </a:rPr>
              <a:t>¡Es una pregunta capciosa!</a:t>
            </a:r>
            <a:endParaRPr lang="es-ES_tradnl" b="1" dirty="0">
              <a:latin typeface="Calibri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Le tienes que preguntar a ella.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Su orientación es MAYORMENTE hacia chicas; un chico.</a:t>
            </a:r>
          </a:p>
          <a:p>
            <a:pPr algn="ctr"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Su comportamiento actual es </a:t>
            </a:r>
          </a:p>
          <a:p>
            <a:pPr algn="ctr"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ÚNICAMENTE un chico.</a:t>
            </a:r>
            <a:endParaRPr lang="es-E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s-ES_tradnl" b="1" dirty="0" smtClean="0">
                <a:latin typeface="Calibri" pitchFamily="34" charset="0"/>
                <a:cs typeface="Calibri" pitchFamily="34" charset="0"/>
              </a:rPr>
              <a:t>Su identidad:  Lo que ELLA decida que sea.</a:t>
            </a:r>
            <a:endParaRPr lang="es-E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5943600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3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-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1-Advocates NEW_PPT_template.potx</Template>
  <TotalTime>198</TotalTime>
  <Words>661</Words>
  <Application>Microsoft Office PowerPoint</Application>
  <PresentationFormat>On-screen Show (4:3)</PresentationFormat>
  <Paragraphs>106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1-Advocates NEW_PPT_template</vt:lpstr>
      <vt:lpstr>Comprendiendo la orientación sexual:   Cómo nos sentimos, qué hacemos y quiénes somos     </vt:lpstr>
      <vt:lpstr>¿Qué es la “orientación sexual"?</vt:lpstr>
      <vt:lpstr>¿Qué es la “orientación sexual”?</vt:lpstr>
      <vt:lpstr>¿Qué nombres tenemos?</vt:lpstr>
      <vt:lpstr>La orientación sexual tiene tres partes </vt:lpstr>
      <vt:lpstr>En la mayoría de los casos, estos “coinciden”</vt:lpstr>
      <vt:lpstr>Pero cuando no coinciden…</vt:lpstr>
      <vt:lpstr>Ejemplo uno</vt:lpstr>
      <vt:lpstr>¡Es una pregunta capciosa!</vt:lpstr>
      <vt:lpstr>Podría llamarse a sí misma…</vt:lpstr>
      <vt:lpstr>Ejemplo dos</vt:lpstr>
      <vt:lpstr>¡Es la misma pregunta capciosa!</vt:lpstr>
      <vt:lpstr>Podría llamarse a sí mismo…</vt:lpstr>
      <vt:lpstr>¿En definitiva?</vt:lpstr>
      <vt:lpstr>¿En definitiva?</vt:lpstr>
    </vt:vector>
  </TitlesOfParts>
  <Company>Rosanna Dixon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Rosanna Dixon</dc:creator>
  <cp:lastModifiedBy>Edward Corporal</cp:lastModifiedBy>
  <cp:revision>38</cp:revision>
  <dcterms:created xsi:type="dcterms:W3CDTF">2010-07-30T18:51:35Z</dcterms:created>
  <dcterms:modified xsi:type="dcterms:W3CDTF">2017-12-12T19:47:32Z</dcterms:modified>
</cp:coreProperties>
</file>